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60" r:id="rId3"/>
    <p:sldId id="274" r:id="rId4"/>
    <p:sldId id="268" r:id="rId5"/>
    <p:sldId id="264" r:id="rId6"/>
    <p:sldId id="276" r:id="rId7"/>
    <p:sldId id="275" r:id="rId8"/>
    <p:sldId id="277" r:id="rId9"/>
    <p:sldId id="270" r:id="rId10"/>
    <p:sldId id="271" r:id="rId11"/>
    <p:sldId id="283" r:id="rId12"/>
    <p:sldId id="272" r:id="rId13"/>
    <p:sldId id="273" r:id="rId14"/>
    <p:sldId id="281" r:id="rId15"/>
    <p:sldId id="261" r:id="rId16"/>
    <p:sldId id="278" r:id="rId17"/>
    <p:sldId id="285" r:id="rId18"/>
    <p:sldId id="279" r:id="rId19"/>
    <p:sldId id="280" r:id="rId20"/>
    <p:sldId id="282" r:id="rId21"/>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116"/>
    <a:srgbClr val="CE1126"/>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95" autoAdjust="0"/>
    <p:restoredTop sz="94660"/>
  </p:normalViewPr>
  <p:slideViewPr>
    <p:cSldViewPr snapToGrid="0">
      <p:cViewPr varScale="1">
        <p:scale>
          <a:sx n="66" d="100"/>
          <a:sy n="66" d="100"/>
        </p:scale>
        <p:origin x="78" y="1944"/>
      </p:cViewPr>
      <p:guideLst/>
    </p:cSldViewPr>
  </p:slideViewPr>
  <p:notesTextViewPr>
    <p:cViewPr>
      <p:scale>
        <a:sx n="3" d="2"/>
        <a:sy n="3" d="2"/>
      </p:scale>
      <p:origin x="0" y="0"/>
    </p:cViewPr>
  </p:notesTextViewPr>
  <p:notesViewPr>
    <p:cSldViewPr snapToGrid="0">
      <p:cViewPr varScale="1">
        <p:scale>
          <a:sx n="105" d="100"/>
          <a:sy n="105" d="100"/>
        </p:scale>
        <p:origin x="404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AE6F6-94E8-1DAD-01C7-28A442581096}"/>
              </a:ext>
            </a:extLst>
          </p:cNvPr>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PH"/>
          </a:p>
        </p:txBody>
      </p:sp>
      <p:sp>
        <p:nvSpPr>
          <p:cNvPr id="3" name="Date Placeholder 2">
            <a:extLst>
              <a:ext uri="{FF2B5EF4-FFF2-40B4-BE49-F238E27FC236}">
                <a16:creationId xmlns:a16="http://schemas.microsoft.com/office/drawing/2014/main" id="{B65A7818-F960-ED62-A21A-E33237182B1A}"/>
              </a:ext>
            </a:extLst>
          </p:cNvPr>
          <p:cNvSpPr>
            <a:spLocks noGrp="1"/>
          </p:cNvSpPr>
          <p:nvPr>
            <p:ph type="dt" sz="quarter" idx="1"/>
          </p:nvPr>
        </p:nvSpPr>
        <p:spPr>
          <a:xfrm>
            <a:off x="3953853" y="0"/>
            <a:ext cx="3024770" cy="458788"/>
          </a:xfrm>
          <a:prstGeom prst="rect">
            <a:avLst/>
          </a:prstGeom>
        </p:spPr>
        <p:txBody>
          <a:bodyPr vert="horz" lIns="91440" tIns="45720" rIns="91440" bIns="45720" rtlCol="0"/>
          <a:lstStyle>
            <a:lvl1pPr algn="r">
              <a:defRPr sz="1200"/>
            </a:lvl1pPr>
          </a:lstStyle>
          <a:p>
            <a:fld id="{38DED69B-8B13-4E89-AD8D-6FA6DCAAD2B9}" type="datetimeFigureOut">
              <a:rPr lang="en-PH" smtClean="0"/>
              <a:t>4/24/2025</a:t>
            </a:fld>
            <a:endParaRPr lang="en-PH"/>
          </a:p>
        </p:txBody>
      </p:sp>
      <p:sp>
        <p:nvSpPr>
          <p:cNvPr id="4" name="Footer Placeholder 3">
            <a:extLst>
              <a:ext uri="{FF2B5EF4-FFF2-40B4-BE49-F238E27FC236}">
                <a16:creationId xmlns:a16="http://schemas.microsoft.com/office/drawing/2014/main" id="{73EEAFCC-0415-5A2C-A0F4-F2B325CB4FD2}"/>
              </a:ext>
            </a:extLst>
          </p:cNvPr>
          <p:cNvSpPr>
            <a:spLocks noGrp="1"/>
          </p:cNvSpPr>
          <p:nvPr>
            <p:ph type="ftr" sz="quarter" idx="2"/>
          </p:nvPr>
        </p:nvSpPr>
        <p:spPr>
          <a:xfrm>
            <a:off x="0" y="8685214"/>
            <a:ext cx="3024770" cy="458787"/>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90376416-F18B-238A-12E6-9DFBBEB8BE0E}"/>
              </a:ext>
            </a:extLst>
          </p:cNvPr>
          <p:cNvSpPr>
            <a:spLocks noGrp="1"/>
          </p:cNvSpPr>
          <p:nvPr>
            <p:ph type="sldNum" sz="quarter" idx="3"/>
          </p:nvPr>
        </p:nvSpPr>
        <p:spPr>
          <a:xfrm>
            <a:off x="3953853" y="8685214"/>
            <a:ext cx="3024770" cy="458787"/>
          </a:xfrm>
          <a:prstGeom prst="rect">
            <a:avLst/>
          </a:prstGeom>
        </p:spPr>
        <p:txBody>
          <a:bodyPr vert="horz" lIns="91440" tIns="45720" rIns="91440" bIns="45720" rtlCol="0" anchor="b"/>
          <a:lstStyle>
            <a:lvl1pPr algn="r">
              <a:defRPr sz="1200"/>
            </a:lvl1pPr>
          </a:lstStyle>
          <a:p>
            <a:fld id="{A1D8C978-DEDB-45F7-91AB-06DEB9044246}" type="slidenum">
              <a:rPr lang="en-PH" smtClean="0"/>
              <a:t>‹#›</a:t>
            </a:fld>
            <a:endParaRPr lang="en-PH"/>
          </a:p>
        </p:txBody>
      </p:sp>
    </p:spTree>
    <p:extLst>
      <p:ext uri="{BB962C8B-B14F-4D97-AF65-F5344CB8AC3E}">
        <p14:creationId xmlns:p14="http://schemas.microsoft.com/office/powerpoint/2010/main" val="1567262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64EC1415-9F73-4D5E-A964-44F380A34634}" type="datetimeFigureOut">
              <a:rPr lang="en-US" smtClean="0"/>
              <a:t>4/24/2025</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44F94A91-A6CA-409C-B872-3A4F53A823BE}" type="slidenum">
              <a:rPr lang="en-US" smtClean="0"/>
              <a:t>‹#›</a:t>
            </a:fld>
            <a:endParaRPr lang="en-US"/>
          </a:p>
        </p:txBody>
      </p:sp>
    </p:spTree>
    <p:extLst>
      <p:ext uri="{BB962C8B-B14F-4D97-AF65-F5344CB8AC3E}">
        <p14:creationId xmlns:p14="http://schemas.microsoft.com/office/powerpoint/2010/main" val="129458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94A91-A6CA-409C-B872-3A4F53A823BE}" type="slidenum">
              <a:rPr lang="en-US" smtClean="0"/>
              <a:t>2</a:t>
            </a:fld>
            <a:endParaRPr lang="en-US"/>
          </a:p>
        </p:txBody>
      </p:sp>
    </p:spTree>
    <p:extLst>
      <p:ext uri="{BB962C8B-B14F-4D97-AF65-F5344CB8AC3E}">
        <p14:creationId xmlns:p14="http://schemas.microsoft.com/office/powerpoint/2010/main" val="39417710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94B4-830F-14D8-A887-0F00DD6162ED}"/>
              </a:ext>
            </a:extLst>
          </p:cNvPr>
          <p:cNvSpPr>
            <a:spLocks noGrp="1"/>
          </p:cNvSpPr>
          <p:nvPr>
            <p:ph type="ctrTitle"/>
          </p:nvPr>
        </p:nvSpPr>
        <p:spPr>
          <a:xfrm>
            <a:off x="485846" y="987698"/>
            <a:ext cx="9255054" cy="3519561"/>
          </a:xfrm>
        </p:spPr>
        <p:txBody>
          <a:bodyPr anchor="b">
            <a:normAutofit/>
          </a:bodyPr>
          <a:lstStyle>
            <a:lvl1pPr algn="l">
              <a:defRPr sz="7200">
                <a:solidFill>
                  <a:srgbClr val="0038A8"/>
                </a:solidFill>
              </a:defRPr>
            </a:lvl1pPr>
          </a:lstStyle>
          <a:p>
            <a:r>
              <a:rPr lang="en-US" dirty="0"/>
              <a:t>Click to edit Master title style</a:t>
            </a:r>
            <a:endParaRPr lang="en-PH" dirty="0"/>
          </a:p>
        </p:txBody>
      </p:sp>
      <p:sp>
        <p:nvSpPr>
          <p:cNvPr id="3" name="Subtitle 2">
            <a:extLst>
              <a:ext uri="{FF2B5EF4-FFF2-40B4-BE49-F238E27FC236}">
                <a16:creationId xmlns:a16="http://schemas.microsoft.com/office/drawing/2014/main" id="{C69DEC90-D15F-9805-9B1D-EB4732C3A076}"/>
              </a:ext>
            </a:extLst>
          </p:cNvPr>
          <p:cNvSpPr>
            <a:spLocks noGrp="1"/>
          </p:cNvSpPr>
          <p:nvPr>
            <p:ph type="subTitle" idx="1"/>
          </p:nvPr>
        </p:nvSpPr>
        <p:spPr>
          <a:xfrm>
            <a:off x="499596" y="4507259"/>
            <a:ext cx="4533041" cy="811833"/>
          </a:xfrm>
        </p:spPr>
        <p:txBody>
          <a:bodyPr>
            <a:normAutofit/>
          </a:bodyPr>
          <a:lstStyle>
            <a:lvl1pPr marL="0" indent="0" algn="l">
              <a:buNone/>
              <a:defRPr sz="1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PH" dirty="0"/>
          </a:p>
        </p:txBody>
      </p:sp>
      <p:sp>
        <p:nvSpPr>
          <p:cNvPr id="4" name="Date Placeholder 3">
            <a:extLst>
              <a:ext uri="{FF2B5EF4-FFF2-40B4-BE49-F238E27FC236}">
                <a16:creationId xmlns:a16="http://schemas.microsoft.com/office/drawing/2014/main" id="{8B6BCD41-F244-507D-70F2-3A7F157C2997}"/>
              </a:ext>
            </a:extLst>
          </p:cNvPr>
          <p:cNvSpPr>
            <a:spLocks noGrp="1"/>
          </p:cNvSpPr>
          <p:nvPr>
            <p:ph type="dt" sz="half" idx="10"/>
          </p:nvPr>
        </p:nvSpPr>
        <p:spPr>
          <a:xfrm>
            <a:off x="485846" y="5319092"/>
            <a:ext cx="2743200" cy="365125"/>
          </a:xfrm>
          <a:prstGeom prst="rect">
            <a:avLst/>
          </a:prstGeom>
        </p:spPr>
        <p:txBody>
          <a:bodyPr anchor="t"/>
          <a:lstStyle>
            <a:lvl1pPr>
              <a:defRPr>
                <a:solidFill>
                  <a:srgbClr val="0038A8"/>
                </a:solidFill>
                <a:latin typeface="Source Sans Pro" panose="020B0503030403020204" pitchFamily="34" charset="0"/>
                <a:ea typeface="Source Sans Pro" panose="020B0503030403020204" pitchFamily="34" charset="0"/>
              </a:defRPr>
            </a:lvl1pPr>
          </a:lstStyle>
          <a:p>
            <a:fld id="{10E2C6CA-DDE0-4A33-89ED-ED864C24CFF7}" type="datetimeFigureOut">
              <a:rPr lang="en-PH" smtClean="0"/>
              <a:pPr/>
              <a:t>4/24/2025</a:t>
            </a:fld>
            <a:endParaRPr lang="en-PH" dirty="0"/>
          </a:p>
        </p:txBody>
      </p:sp>
      <p:pic>
        <p:nvPicPr>
          <p:cNvPr id="12" name="Graphic 11">
            <a:extLst>
              <a:ext uri="{FF2B5EF4-FFF2-40B4-BE49-F238E27FC236}">
                <a16:creationId xmlns:a16="http://schemas.microsoft.com/office/drawing/2014/main" id="{9593C5B4-0206-77E5-178E-7DA2603461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5077" y="-6875"/>
            <a:ext cx="1146924" cy="6881544"/>
          </a:xfrm>
          <a:prstGeom prst="rect">
            <a:avLst/>
          </a:prstGeom>
        </p:spPr>
      </p:pic>
      <p:pic>
        <p:nvPicPr>
          <p:cNvPr id="14" name="Graphic 13">
            <a:extLst>
              <a:ext uri="{FF2B5EF4-FFF2-40B4-BE49-F238E27FC236}">
                <a16:creationId xmlns:a16="http://schemas.microsoft.com/office/drawing/2014/main" id="{27A54BAC-24F2-A71A-035A-B257862A9D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9596" y="5684218"/>
            <a:ext cx="1775434" cy="1014534"/>
          </a:xfrm>
          <a:prstGeom prst="rect">
            <a:avLst/>
          </a:prstGeom>
        </p:spPr>
      </p:pic>
      <p:pic>
        <p:nvPicPr>
          <p:cNvPr id="18" name="Graphic 17">
            <a:extLst>
              <a:ext uri="{FF2B5EF4-FFF2-40B4-BE49-F238E27FC236}">
                <a16:creationId xmlns:a16="http://schemas.microsoft.com/office/drawing/2014/main" id="{420E2BB5-6BE1-B4AF-9042-8A7E36E98EC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172661" y="5870302"/>
            <a:ext cx="3383717" cy="530498"/>
          </a:xfrm>
          <a:prstGeom prst="rect">
            <a:avLst/>
          </a:prstGeom>
        </p:spPr>
      </p:pic>
      <p:grpSp>
        <p:nvGrpSpPr>
          <p:cNvPr id="8" name="Group 7">
            <a:extLst>
              <a:ext uri="{FF2B5EF4-FFF2-40B4-BE49-F238E27FC236}">
                <a16:creationId xmlns:a16="http://schemas.microsoft.com/office/drawing/2014/main" id="{8A03CD45-0D74-6B9E-5919-D057AEFB51B1}"/>
              </a:ext>
            </a:extLst>
          </p:cNvPr>
          <p:cNvGrpSpPr/>
          <p:nvPr userDrawn="1"/>
        </p:nvGrpSpPr>
        <p:grpSpPr>
          <a:xfrm>
            <a:off x="7454010" y="5844010"/>
            <a:ext cx="3163401" cy="633306"/>
            <a:chOff x="7357858" y="5844010"/>
            <a:chExt cx="3163401" cy="633306"/>
          </a:xfrm>
        </p:grpSpPr>
        <p:pic>
          <p:nvPicPr>
            <p:cNvPr id="6" name="Picture 5">
              <a:extLst>
                <a:ext uri="{FF2B5EF4-FFF2-40B4-BE49-F238E27FC236}">
                  <a16:creationId xmlns:a16="http://schemas.microsoft.com/office/drawing/2014/main" id="{72908902-4D1F-0A50-CFF5-A6DAABADC06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57858" y="5844010"/>
              <a:ext cx="1859224" cy="633306"/>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8501C71A-C5C3-11A4-9E1B-F00B8B46E50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18600" y="5881569"/>
              <a:ext cx="1202659" cy="507964"/>
            </a:xfrm>
            <a:prstGeom prst="rect">
              <a:avLst/>
            </a:prstGeom>
          </p:spPr>
        </p:pic>
      </p:grpSp>
    </p:spTree>
    <p:extLst>
      <p:ext uri="{BB962C8B-B14F-4D97-AF65-F5344CB8AC3E}">
        <p14:creationId xmlns:p14="http://schemas.microsoft.com/office/powerpoint/2010/main" val="298475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Blank">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DBF476-F250-6BD7-08C0-995FD7C9B6B6}"/>
              </a:ext>
            </a:extLst>
          </p:cNvPr>
          <p:cNvSpPr>
            <a:spLocks noGrp="1"/>
          </p:cNvSpPr>
          <p:nvPr>
            <p:ph sz="half" idx="2"/>
          </p:nvPr>
        </p:nvSpPr>
        <p:spPr>
          <a:xfrm>
            <a:off x="6184900" y="1825626"/>
            <a:ext cx="5168900" cy="3965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10" name="Slide Number Placeholder 5">
            <a:extLst>
              <a:ext uri="{FF2B5EF4-FFF2-40B4-BE49-F238E27FC236}">
                <a16:creationId xmlns:a16="http://schemas.microsoft.com/office/drawing/2014/main" id="{1A3F4596-524C-256B-400C-1D2BAF6305D9}"/>
              </a:ext>
            </a:extLst>
          </p:cNvPr>
          <p:cNvSpPr>
            <a:spLocks noGrp="1"/>
          </p:cNvSpPr>
          <p:nvPr>
            <p:ph type="sldNum" sz="quarter" idx="12"/>
          </p:nvPr>
        </p:nvSpPr>
        <p:spPr>
          <a:xfrm>
            <a:off x="4724400" y="6356350"/>
            <a:ext cx="2743200" cy="365125"/>
          </a:xfrm>
          <a:prstGeom prst="rect">
            <a:avLst/>
          </a:prstGeom>
        </p:spPr>
        <p:txBody>
          <a:bodyPr/>
          <a:lstStyle>
            <a:lvl1pPr algn="ctr">
              <a:defRPr>
                <a:solidFill>
                  <a:srgbClr val="0038A8"/>
                </a:solidFill>
              </a:defRPr>
            </a:lvl1pPr>
          </a:lstStyle>
          <a:p>
            <a:fld id="{164CAFDA-8CBD-4177-AD02-A579CA9358D8}" type="slidenum">
              <a:rPr lang="en-PH" smtClean="0"/>
              <a:pPr/>
              <a:t>‹#›</a:t>
            </a:fld>
            <a:endParaRPr lang="en-PH" dirty="0"/>
          </a:p>
        </p:txBody>
      </p:sp>
      <p:sp>
        <p:nvSpPr>
          <p:cNvPr id="19" name="Content Placeholder 3">
            <a:extLst>
              <a:ext uri="{FF2B5EF4-FFF2-40B4-BE49-F238E27FC236}">
                <a16:creationId xmlns:a16="http://schemas.microsoft.com/office/drawing/2014/main" id="{CF4CF999-54E8-602D-8328-07F8339DD77E}"/>
              </a:ext>
            </a:extLst>
          </p:cNvPr>
          <p:cNvSpPr>
            <a:spLocks noGrp="1"/>
          </p:cNvSpPr>
          <p:nvPr>
            <p:ph sz="half" idx="13"/>
          </p:nvPr>
        </p:nvSpPr>
        <p:spPr>
          <a:xfrm>
            <a:off x="838200" y="1825626"/>
            <a:ext cx="5168900" cy="3965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3" name="Title 1">
            <a:extLst>
              <a:ext uri="{FF2B5EF4-FFF2-40B4-BE49-F238E27FC236}">
                <a16:creationId xmlns:a16="http://schemas.microsoft.com/office/drawing/2014/main" id="{69A4F0C6-2E4B-F0EA-BAA7-E6BBC0E8F77F}"/>
              </a:ext>
            </a:extLst>
          </p:cNvPr>
          <p:cNvSpPr>
            <a:spLocks noGrp="1"/>
          </p:cNvSpPr>
          <p:nvPr>
            <p:ph type="title"/>
          </p:nvPr>
        </p:nvSpPr>
        <p:spPr>
          <a:xfrm>
            <a:off x="838200" y="365125"/>
            <a:ext cx="10515600" cy="1325563"/>
          </a:xfrm>
        </p:spPr>
        <p:txBody>
          <a:bodyPr/>
          <a:lstStyle>
            <a:lvl1pPr>
              <a:defRPr b="1">
                <a:latin typeface="Source Sans Pro" panose="020B0503030403020204" pitchFamily="34" charset="0"/>
                <a:ea typeface="Source Sans Pro" panose="020B0503030403020204" pitchFamily="34" charset="0"/>
              </a:defRPr>
            </a:lvl1pPr>
          </a:lstStyle>
          <a:p>
            <a:r>
              <a:rPr lang="en-US" dirty="0"/>
              <a:t>Click to edit Master title style</a:t>
            </a:r>
            <a:endParaRPr lang="en-PH" dirty="0"/>
          </a:p>
        </p:txBody>
      </p:sp>
    </p:spTree>
    <p:extLst>
      <p:ext uri="{BB962C8B-B14F-4D97-AF65-F5344CB8AC3E}">
        <p14:creationId xmlns:p14="http://schemas.microsoft.com/office/powerpoint/2010/main" val="132194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704D17-B916-7A87-7E95-A72A4E219EE8}"/>
              </a:ext>
            </a:extLst>
          </p:cNvPr>
          <p:cNvSpPr>
            <a:spLocks noGrp="1"/>
          </p:cNvSpPr>
          <p:nvPr>
            <p:ph type="sldNum" sz="quarter" idx="12"/>
          </p:nvPr>
        </p:nvSpPr>
        <p:spPr>
          <a:xfrm>
            <a:off x="4724400" y="6356350"/>
            <a:ext cx="2743200" cy="365125"/>
          </a:xfrm>
          <a:prstGeom prst="rect">
            <a:avLst/>
          </a:prstGeom>
        </p:spPr>
        <p:txBody>
          <a:bodyPr/>
          <a:lstStyle>
            <a:lvl1pPr algn="ctr">
              <a:defRPr>
                <a:solidFill>
                  <a:srgbClr val="0038A8"/>
                </a:solidFill>
              </a:defRPr>
            </a:lvl1pPr>
          </a:lstStyle>
          <a:p>
            <a:fld id="{164CAFDA-8CBD-4177-AD02-A579CA9358D8}" type="slidenum">
              <a:rPr lang="en-PH" smtClean="0"/>
              <a:pPr/>
              <a:t>‹#›</a:t>
            </a:fld>
            <a:endParaRPr lang="en-PH" dirty="0"/>
          </a:p>
        </p:txBody>
      </p:sp>
      <p:sp>
        <p:nvSpPr>
          <p:cNvPr id="7" name="Title 1">
            <a:extLst>
              <a:ext uri="{FF2B5EF4-FFF2-40B4-BE49-F238E27FC236}">
                <a16:creationId xmlns:a16="http://schemas.microsoft.com/office/drawing/2014/main" id="{A36ED46F-720A-7D24-9974-4A9167E55B3E}"/>
              </a:ext>
            </a:extLst>
          </p:cNvPr>
          <p:cNvSpPr>
            <a:spLocks noGrp="1"/>
          </p:cNvSpPr>
          <p:nvPr>
            <p:ph type="title"/>
          </p:nvPr>
        </p:nvSpPr>
        <p:spPr>
          <a:xfrm>
            <a:off x="838200" y="365125"/>
            <a:ext cx="10515600" cy="1325563"/>
          </a:xfrm>
        </p:spPr>
        <p:txBody>
          <a:bodyPr/>
          <a:lstStyle>
            <a:lvl1pPr>
              <a:defRPr b="1">
                <a:latin typeface="Source Sans Pro" panose="020B0503030403020204" pitchFamily="34" charset="0"/>
                <a:ea typeface="Source Sans Pro" panose="020B0503030403020204" pitchFamily="34" charset="0"/>
              </a:defRPr>
            </a:lvl1pPr>
          </a:lstStyle>
          <a:p>
            <a:r>
              <a:rPr lang="en-US" dirty="0"/>
              <a:t>Click to edit Master title style</a:t>
            </a:r>
            <a:endParaRPr lang="en-PH" dirty="0"/>
          </a:p>
        </p:txBody>
      </p:sp>
    </p:spTree>
    <p:extLst>
      <p:ext uri="{BB962C8B-B14F-4D97-AF65-F5344CB8AC3E}">
        <p14:creationId xmlns:p14="http://schemas.microsoft.com/office/powerpoint/2010/main" val="3489531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6BEACF3-DD52-A15F-08FB-040BDACA0CB8}"/>
              </a:ext>
            </a:extLst>
          </p:cNvPr>
          <p:cNvSpPr>
            <a:spLocks noGrp="1"/>
          </p:cNvSpPr>
          <p:nvPr>
            <p:ph type="pic" sz="quarter" idx="10"/>
          </p:nvPr>
        </p:nvSpPr>
        <p:spPr>
          <a:xfrm>
            <a:off x="0" y="0"/>
            <a:ext cx="12192000" cy="6858000"/>
          </a:xfrm>
          <a:solidFill>
            <a:schemeClr val="tx1"/>
          </a:solidFill>
        </p:spPr>
        <p:txBody>
          <a:bodyPr/>
          <a:lstStyle/>
          <a:p>
            <a:endParaRPr lang="en-PH"/>
          </a:p>
        </p:txBody>
      </p:sp>
    </p:spTree>
    <p:extLst>
      <p:ext uri="{BB962C8B-B14F-4D97-AF65-F5344CB8AC3E}">
        <p14:creationId xmlns:p14="http://schemas.microsoft.com/office/powerpoint/2010/main" val="231268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1643-E0BA-54BD-58A4-4AE7397C8635}"/>
              </a:ext>
            </a:extLst>
          </p:cNvPr>
          <p:cNvSpPr>
            <a:spLocks noGrp="1"/>
          </p:cNvSpPr>
          <p:nvPr>
            <p:ph type="title"/>
          </p:nvPr>
        </p:nvSpPr>
        <p:spPr/>
        <p:txBody>
          <a:bodyPr/>
          <a:lstStyle>
            <a:lvl1pPr>
              <a:defRPr b="1">
                <a:latin typeface="Source Sans Pro" panose="020B0503030403020204" pitchFamily="34" charset="0"/>
                <a:ea typeface="Source Sans Pro" panose="020B0503030403020204" pitchFamily="34" charset="0"/>
              </a:defRPr>
            </a:lvl1pPr>
          </a:lstStyle>
          <a:p>
            <a:r>
              <a:rPr lang="en-US" dirty="0"/>
              <a:t>Click to edit Master title style</a:t>
            </a:r>
            <a:endParaRPr lang="en-PH" dirty="0"/>
          </a:p>
        </p:txBody>
      </p:sp>
      <p:sp>
        <p:nvSpPr>
          <p:cNvPr id="3" name="Content Placeholder 2">
            <a:extLst>
              <a:ext uri="{FF2B5EF4-FFF2-40B4-BE49-F238E27FC236}">
                <a16:creationId xmlns:a16="http://schemas.microsoft.com/office/drawing/2014/main" id="{888A6B76-928C-3948-5282-E6C6B9E05C8F}"/>
              </a:ext>
            </a:extLst>
          </p:cNvPr>
          <p:cNvSpPr>
            <a:spLocks noGrp="1"/>
          </p:cNvSpPr>
          <p:nvPr>
            <p:ph idx="1"/>
          </p:nvPr>
        </p:nvSpPr>
        <p:spPr>
          <a:xfrm>
            <a:off x="1651000" y="1825625"/>
            <a:ext cx="9702800" cy="4194175"/>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6" name="Slide Number Placeholder 5">
            <a:extLst>
              <a:ext uri="{FF2B5EF4-FFF2-40B4-BE49-F238E27FC236}">
                <a16:creationId xmlns:a16="http://schemas.microsoft.com/office/drawing/2014/main" id="{3C4FE4A8-7AAF-04B7-8ADE-B2FC9C944931}"/>
              </a:ext>
            </a:extLst>
          </p:cNvPr>
          <p:cNvSpPr>
            <a:spLocks noGrp="1"/>
          </p:cNvSpPr>
          <p:nvPr>
            <p:ph type="sldNum" sz="quarter" idx="12"/>
          </p:nvPr>
        </p:nvSpPr>
        <p:spPr>
          <a:xfrm>
            <a:off x="4724400" y="6356350"/>
            <a:ext cx="2743200" cy="365125"/>
          </a:xfrm>
          <a:prstGeom prst="rect">
            <a:avLst/>
          </a:prstGeom>
        </p:spPr>
        <p:txBody>
          <a:bodyPr/>
          <a:lstStyle>
            <a:lvl1pPr algn="ctr">
              <a:defRPr>
                <a:solidFill>
                  <a:srgbClr val="0038A8"/>
                </a:solidFill>
              </a:defRPr>
            </a:lvl1pPr>
          </a:lstStyle>
          <a:p>
            <a:fld id="{164CAFDA-8CBD-4177-AD02-A579CA9358D8}" type="slidenum">
              <a:rPr lang="en-PH" smtClean="0"/>
              <a:pPr/>
              <a:t>‹#›</a:t>
            </a:fld>
            <a:endParaRPr lang="en-PH" dirty="0"/>
          </a:p>
        </p:txBody>
      </p:sp>
      <p:pic>
        <p:nvPicPr>
          <p:cNvPr id="12" name="Graphic 11">
            <a:extLst>
              <a:ext uri="{FF2B5EF4-FFF2-40B4-BE49-F238E27FC236}">
                <a16:creationId xmlns:a16="http://schemas.microsoft.com/office/drawing/2014/main" id="{1DFDD9DF-3296-B6B6-D737-59C2B6DD4E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535209"/>
            <a:ext cx="3327400" cy="3322792"/>
          </a:xfrm>
          <a:prstGeom prst="rect">
            <a:avLst/>
          </a:prstGeom>
        </p:spPr>
      </p:pic>
    </p:spTree>
    <p:extLst>
      <p:ext uri="{BB962C8B-B14F-4D97-AF65-F5344CB8AC3E}">
        <p14:creationId xmlns:p14="http://schemas.microsoft.com/office/powerpoint/2010/main" val="232201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1643-E0BA-54BD-58A4-4AE7397C8635}"/>
              </a:ext>
            </a:extLst>
          </p:cNvPr>
          <p:cNvSpPr>
            <a:spLocks noGrp="1"/>
          </p:cNvSpPr>
          <p:nvPr>
            <p:ph type="title"/>
          </p:nvPr>
        </p:nvSpPr>
        <p:spPr/>
        <p:txBody>
          <a:bodyPr/>
          <a:lstStyle>
            <a:lvl1pPr>
              <a:defRPr b="1">
                <a:latin typeface="Source Sans Pro" panose="020B0503030403020204" pitchFamily="34" charset="0"/>
                <a:ea typeface="Source Sans Pro" panose="020B0503030403020204" pitchFamily="34" charset="0"/>
              </a:defRPr>
            </a:lvl1pPr>
          </a:lstStyle>
          <a:p>
            <a:r>
              <a:rPr lang="en-US" dirty="0"/>
              <a:t>Click to edit Master title style</a:t>
            </a:r>
            <a:endParaRPr lang="en-PH" dirty="0"/>
          </a:p>
        </p:txBody>
      </p:sp>
      <p:sp>
        <p:nvSpPr>
          <p:cNvPr id="6" name="Slide Number Placeholder 5">
            <a:extLst>
              <a:ext uri="{FF2B5EF4-FFF2-40B4-BE49-F238E27FC236}">
                <a16:creationId xmlns:a16="http://schemas.microsoft.com/office/drawing/2014/main" id="{3C4FE4A8-7AAF-04B7-8ADE-B2FC9C944931}"/>
              </a:ext>
            </a:extLst>
          </p:cNvPr>
          <p:cNvSpPr>
            <a:spLocks noGrp="1"/>
          </p:cNvSpPr>
          <p:nvPr>
            <p:ph type="sldNum" sz="quarter" idx="12"/>
          </p:nvPr>
        </p:nvSpPr>
        <p:spPr>
          <a:xfrm>
            <a:off x="4724400" y="6356350"/>
            <a:ext cx="2743200" cy="365125"/>
          </a:xfrm>
          <a:prstGeom prst="rect">
            <a:avLst/>
          </a:prstGeom>
        </p:spPr>
        <p:txBody>
          <a:bodyPr/>
          <a:lstStyle>
            <a:lvl1pPr algn="ctr">
              <a:defRPr>
                <a:solidFill>
                  <a:srgbClr val="0038A8"/>
                </a:solidFill>
              </a:defRPr>
            </a:lvl1pPr>
          </a:lstStyle>
          <a:p>
            <a:fld id="{164CAFDA-8CBD-4177-AD02-A579CA9358D8}" type="slidenum">
              <a:rPr lang="en-PH" smtClean="0"/>
              <a:pPr/>
              <a:t>‹#›</a:t>
            </a:fld>
            <a:endParaRPr lang="en-PH" dirty="0"/>
          </a:p>
        </p:txBody>
      </p:sp>
      <p:pic>
        <p:nvPicPr>
          <p:cNvPr id="4" name="Graphic 3">
            <a:extLst>
              <a:ext uri="{FF2B5EF4-FFF2-40B4-BE49-F238E27FC236}">
                <a16:creationId xmlns:a16="http://schemas.microsoft.com/office/drawing/2014/main" id="{968F7436-01A6-8C9B-B6D0-AE9CAAD465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01" y="6019800"/>
            <a:ext cx="838199" cy="838199"/>
          </a:xfrm>
          <a:prstGeom prst="rect">
            <a:avLst/>
          </a:prstGeom>
        </p:spPr>
      </p:pic>
      <p:pic>
        <p:nvPicPr>
          <p:cNvPr id="5" name="Graphic 4">
            <a:extLst>
              <a:ext uri="{FF2B5EF4-FFF2-40B4-BE49-F238E27FC236}">
                <a16:creationId xmlns:a16="http://schemas.microsoft.com/office/drawing/2014/main" id="{88A13DD0-331E-9D6D-9836-20E704BFFC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63700" y="6019799"/>
            <a:ext cx="838199" cy="838199"/>
          </a:xfrm>
          <a:prstGeom prst="rect">
            <a:avLst/>
          </a:prstGeom>
        </p:spPr>
      </p:pic>
      <p:pic>
        <p:nvPicPr>
          <p:cNvPr id="7" name="Graphic 6">
            <a:extLst>
              <a:ext uri="{FF2B5EF4-FFF2-40B4-BE49-F238E27FC236}">
                <a16:creationId xmlns:a16="http://schemas.microsoft.com/office/drawing/2014/main" id="{89BB93A6-F00B-8D6A-F6BC-1DA8A42428E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40101" y="6019799"/>
            <a:ext cx="844647" cy="838200"/>
          </a:xfrm>
          <a:prstGeom prst="rect">
            <a:avLst/>
          </a:prstGeom>
        </p:spPr>
      </p:pic>
      <p:pic>
        <p:nvPicPr>
          <p:cNvPr id="8" name="Graphic 7">
            <a:extLst>
              <a:ext uri="{FF2B5EF4-FFF2-40B4-BE49-F238E27FC236}">
                <a16:creationId xmlns:a16="http://schemas.microsoft.com/office/drawing/2014/main" id="{B69FD0EB-2696-303F-AB90-883A534295E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24803" y="6019798"/>
            <a:ext cx="838202" cy="838202"/>
          </a:xfrm>
          <a:prstGeom prst="rect">
            <a:avLst/>
          </a:prstGeom>
        </p:spPr>
      </p:pic>
      <p:pic>
        <p:nvPicPr>
          <p:cNvPr id="9" name="Graphic 8">
            <a:extLst>
              <a:ext uri="{FF2B5EF4-FFF2-40B4-BE49-F238E27FC236}">
                <a16:creationId xmlns:a16="http://schemas.microsoft.com/office/drawing/2014/main" id="{306300AD-E859-D17F-944A-34BC045585B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45454" y="6019798"/>
            <a:ext cx="838201" cy="838201"/>
          </a:xfrm>
          <a:prstGeom prst="rect">
            <a:avLst/>
          </a:prstGeom>
        </p:spPr>
      </p:pic>
      <p:pic>
        <p:nvPicPr>
          <p:cNvPr id="10" name="Graphic 9">
            <a:extLst>
              <a:ext uri="{FF2B5EF4-FFF2-40B4-BE49-F238E27FC236}">
                <a16:creationId xmlns:a16="http://schemas.microsoft.com/office/drawing/2014/main" id="{6E80288F-9C35-ED13-C22B-85012A128DA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366604" y="6019799"/>
            <a:ext cx="844645" cy="838198"/>
          </a:xfrm>
          <a:prstGeom prst="rect">
            <a:avLst/>
          </a:prstGeom>
        </p:spPr>
      </p:pic>
      <p:sp>
        <p:nvSpPr>
          <p:cNvPr id="13" name="Content Placeholder 2">
            <a:extLst>
              <a:ext uri="{FF2B5EF4-FFF2-40B4-BE49-F238E27FC236}">
                <a16:creationId xmlns:a16="http://schemas.microsoft.com/office/drawing/2014/main" id="{0455A4C5-FCAE-DDE2-01EB-855E280988D6}"/>
              </a:ext>
            </a:extLst>
          </p:cNvPr>
          <p:cNvSpPr>
            <a:spLocks noGrp="1"/>
          </p:cNvSpPr>
          <p:nvPr>
            <p:ph idx="1"/>
          </p:nvPr>
        </p:nvSpPr>
        <p:spPr>
          <a:xfrm>
            <a:off x="1651000" y="1825625"/>
            <a:ext cx="9702800" cy="4194175"/>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Tree>
    <p:extLst>
      <p:ext uri="{BB962C8B-B14F-4D97-AF65-F5344CB8AC3E}">
        <p14:creationId xmlns:p14="http://schemas.microsoft.com/office/powerpoint/2010/main" val="369603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4FE4A8-7AAF-04B7-8ADE-B2FC9C944931}"/>
              </a:ext>
            </a:extLst>
          </p:cNvPr>
          <p:cNvSpPr>
            <a:spLocks noGrp="1"/>
          </p:cNvSpPr>
          <p:nvPr>
            <p:ph type="sldNum" sz="quarter" idx="12"/>
          </p:nvPr>
        </p:nvSpPr>
        <p:spPr>
          <a:xfrm>
            <a:off x="4724400" y="6356350"/>
            <a:ext cx="2743200" cy="365125"/>
          </a:xfrm>
          <a:prstGeom prst="rect">
            <a:avLst/>
          </a:prstGeom>
        </p:spPr>
        <p:txBody>
          <a:bodyPr/>
          <a:lstStyle>
            <a:lvl1pPr algn="ctr">
              <a:defRPr>
                <a:solidFill>
                  <a:srgbClr val="0038A8"/>
                </a:solidFill>
              </a:defRPr>
            </a:lvl1pPr>
          </a:lstStyle>
          <a:p>
            <a:fld id="{164CAFDA-8CBD-4177-AD02-A579CA9358D8}" type="slidenum">
              <a:rPr lang="en-PH" smtClean="0"/>
              <a:pPr/>
              <a:t>‹#›</a:t>
            </a:fld>
            <a:endParaRPr lang="en-PH" dirty="0"/>
          </a:p>
        </p:txBody>
      </p:sp>
      <p:sp>
        <p:nvSpPr>
          <p:cNvPr id="11" name="Content Placeholder 2">
            <a:extLst>
              <a:ext uri="{FF2B5EF4-FFF2-40B4-BE49-F238E27FC236}">
                <a16:creationId xmlns:a16="http://schemas.microsoft.com/office/drawing/2014/main" id="{10E933DA-DACD-D62D-A916-F6893C623032}"/>
              </a:ext>
            </a:extLst>
          </p:cNvPr>
          <p:cNvSpPr>
            <a:spLocks noGrp="1"/>
          </p:cNvSpPr>
          <p:nvPr>
            <p:ph idx="1"/>
          </p:nvPr>
        </p:nvSpPr>
        <p:spPr>
          <a:xfrm>
            <a:off x="1651000" y="1825625"/>
            <a:ext cx="9702800" cy="4194175"/>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12" name="Title 1">
            <a:extLst>
              <a:ext uri="{FF2B5EF4-FFF2-40B4-BE49-F238E27FC236}">
                <a16:creationId xmlns:a16="http://schemas.microsoft.com/office/drawing/2014/main" id="{769ED5F9-A64C-AF6A-2B9B-DF5B5572AE3B}"/>
              </a:ext>
            </a:extLst>
          </p:cNvPr>
          <p:cNvSpPr>
            <a:spLocks noGrp="1"/>
          </p:cNvSpPr>
          <p:nvPr>
            <p:ph type="title"/>
          </p:nvPr>
        </p:nvSpPr>
        <p:spPr>
          <a:xfrm>
            <a:off x="838200" y="365125"/>
            <a:ext cx="10515600" cy="1325563"/>
          </a:xfrm>
        </p:spPr>
        <p:txBody>
          <a:bodyPr/>
          <a:lstStyle>
            <a:lvl1pPr>
              <a:defRPr b="1">
                <a:latin typeface="Source Sans Pro" panose="020B0503030403020204" pitchFamily="34" charset="0"/>
                <a:ea typeface="Source Sans Pro" panose="020B0503030403020204" pitchFamily="34" charset="0"/>
              </a:defRPr>
            </a:lvl1pPr>
          </a:lstStyle>
          <a:p>
            <a:r>
              <a:rPr lang="en-US" dirty="0"/>
              <a:t>Click to edit Master title style</a:t>
            </a:r>
            <a:endParaRPr lang="en-PH" dirty="0"/>
          </a:p>
        </p:txBody>
      </p:sp>
    </p:spTree>
    <p:extLst>
      <p:ext uri="{BB962C8B-B14F-4D97-AF65-F5344CB8AC3E}">
        <p14:creationId xmlns:p14="http://schemas.microsoft.com/office/powerpoint/2010/main" val="418204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rgbClr val="0038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51D7-8EBE-C590-C428-D8470F5B8A51}"/>
              </a:ext>
            </a:extLst>
          </p:cNvPr>
          <p:cNvSpPr>
            <a:spLocks noGrp="1"/>
          </p:cNvSpPr>
          <p:nvPr>
            <p:ph type="title" hasCustomPrompt="1"/>
          </p:nvPr>
        </p:nvSpPr>
        <p:spPr>
          <a:xfrm>
            <a:off x="831850" y="533400"/>
            <a:ext cx="10674350" cy="4013200"/>
          </a:xfrm>
        </p:spPr>
        <p:txBody>
          <a:bodyPr anchor="ctr"/>
          <a:lstStyle>
            <a:lvl1pPr>
              <a:defRPr sz="6000" b="1">
                <a:solidFill>
                  <a:schemeClr val="bg1"/>
                </a:solidFill>
                <a:latin typeface="Source Sans Pro" panose="020B0503030403020204" pitchFamily="34" charset="0"/>
                <a:ea typeface="Source Sans Pro" panose="020B0503030403020204" pitchFamily="34" charset="0"/>
              </a:defRPr>
            </a:lvl1pPr>
          </a:lstStyle>
          <a:p>
            <a:r>
              <a:rPr lang="en-US" dirty="0"/>
              <a:t>Click to edit</a:t>
            </a:r>
            <a:br>
              <a:rPr lang="en-US" dirty="0"/>
            </a:br>
            <a:r>
              <a:rPr lang="en-US" dirty="0"/>
              <a:t>Master title style</a:t>
            </a:r>
            <a:endParaRPr lang="en-PH" dirty="0"/>
          </a:p>
        </p:txBody>
      </p:sp>
      <p:sp>
        <p:nvSpPr>
          <p:cNvPr id="8" name="Picture Placeholder 7">
            <a:extLst>
              <a:ext uri="{FF2B5EF4-FFF2-40B4-BE49-F238E27FC236}">
                <a16:creationId xmlns:a16="http://schemas.microsoft.com/office/drawing/2014/main" id="{8EBF30A5-69DA-6AFD-C4D2-44E005E63532}"/>
              </a:ext>
            </a:extLst>
          </p:cNvPr>
          <p:cNvSpPr>
            <a:spLocks noGrp="1"/>
          </p:cNvSpPr>
          <p:nvPr>
            <p:ph type="pic" sz="quarter" idx="10"/>
          </p:nvPr>
        </p:nvSpPr>
        <p:spPr>
          <a:xfrm>
            <a:off x="7391400" y="4546600"/>
            <a:ext cx="4114800" cy="2311400"/>
          </a:xfrm>
        </p:spPr>
        <p:txBody>
          <a:bodyPr/>
          <a:lstStyle/>
          <a:p>
            <a:endParaRPr lang="en-PH"/>
          </a:p>
        </p:txBody>
      </p:sp>
      <p:sp>
        <p:nvSpPr>
          <p:cNvPr id="13" name="Text Placeholder 11">
            <a:extLst>
              <a:ext uri="{FF2B5EF4-FFF2-40B4-BE49-F238E27FC236}">
                <a16:creationId xmlns:a16="http://schemas.microsoft.com/office/drawing/2014/main" id="{21EBBE4C-AB98-0DAA-C280-FCC0EDB12835}"/>
              </a:ext>
            </a:extLst>
          </p:cNvPr>
          <p:cNvSpPr>
            <a:spLocks noGrp="1"/>
          </p:cNvSpPr>
          <p:nvPr>
            <p:ph type="body" sz="quarter" idx="12"/>
          </p:nvPr>
        </p:nvSpPr>
        <p:spPr>
          <a:xfrm>
            <a:off x="831850" y="4546600"/>
            <a:ext cx="4114800" cy="1460499"/>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Tree>
    <p:extLst>
      <p:ext uri="{BB962C8B-B14F-4D97-AF65-F5344CB8AC3E}">
        <p14:creationId xmlns:p14="http://schemas.microsoft.com/office/powerpoint/2010/main" val="298901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Red">
    <p:bg>
      <p:bgPr>
        <a:solidFill>
          <a:srgbClr val="CE112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BF30A5-69DA-6AFD-C4D2-44E005E63532}"/>
              </a:ext>
            </a:extLst>
          </p:cNvPr>
          <p:cNvSpPr>
            <a:spLocks noGrp="1"/>
          </p:cNvSpPr>
          <p:nvPr>
            <p:ph type="pic" sz="quarter" idx="10"/>
          </p:nvPr>
        </p:nvSpPr>
        <p:spPr>
          <a:xfrm>
            <a:off x="831850" y="4546600"/>
            <a:ext cx="4114800" cy="2311400"/>
          </a:xfrm>
        </p:spPr>
        <p:txBody>
          <a:bodyPr/>
          <a:lstStyle/>
          <a:p>
            <a:endParaRPr lang="en-PH"/>
          </a:p>
        </p:txBody>
      </p:sp>
      <p:sp>
        <p:nvSpPr>
          <p:cNvPr id="13" name="Text Placeholder 11">
            <a:extLst>
              <a:ext uri="{FF2B5EF4-FFF2-40B4-BE49-F238E27FC236}">
                <a16:creationId xmlns:a16="http://schemas.microsoft.com/office/drawing/2014/main" id="{21EBBE4C-AB98-0DAA-C280-FCC0EDB12835}"/>
              </a:ext>
            </a:extLst>
          </p:cNvPr>
          <p:cNvSpPr>
            <a:spLocks noGrp="1"/>
          </p:cNvSpPr>
          <p:nvPr>
            <p:ph type="body" sz="quarter" idx="12"/>
          </p:nvPr>
        </p:nvSpPr>
        <p:spPr>
          <a:xfrm>
            <a:off x="7391400" y="4546600"/>
            <a:ext cx="4114800" cy="1460499"/>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3" name="Title 1">
            <a:extLst>
              <a:ext uri="{FF2B5EF4-FFF2-40B4-BE49-F238E27FC236}">
                <a16:creationId xmlns:a16="http://schemas.microsoft.com/office/drawing/2014/main" id="{01D57D04-5C3C-B6B0-7A17-743829390290}"/>
              </a:ext>
            </a:extLst>
          </p:cNvPr>
          <p:cNvSpPr>
            <a:spLocks noGrp="1"/>
          </p:cNvSpPr>
          <p:nvPr>
            <p:ph type="title" hasCustomPrompt="1"/>
          </p:nvPr>
        </p:nvSpPr>
        <p:spPr>
          <a:xfrm>
            <a:off x="831850" y="533400"/>
            <a:ext cx="10674350" cy="4013200"/>
          </a:xfrm>
        </p:spPr>
        <p:txBody>
          <a:bodyPr anchor="ctr"/>
          <a:lstStyle>
            <a:lvl1pPr>
              <a:defRPr sz="6000" b="1">
                <a:solidFill>
                  <a:schemeClr val="bg1"/>
                </a:solidFill>
                <a:latin typeface="Source Sans Pro" panose="020B0503030403020204" pitchFamily="34" charset="0"/>
                <a:ea typeface="Source Sans Pro" panose="020B0503030403020204" pitchFamily="34" charset="0"/>
              </a:defRPr>
            </a:lvl1pPr>
          </a:lstStyle>
          <a:p>
            <a:r>
              <a:rPr lang="en-US" dirty="0"/>
              <a:t>Click to edit</a:t>
            </a:r>
            <a:br>
              <a:rPr lang="en-US" dirty="0"/>
            </a:br>
            <a:r>
              <a:rPr lang="en-US" dirty="0"/>
              <a:t>Master title style</a:t>
            </a:r>
            <a:endParaRPr lang="en-PH" dirty="0"/>
          </a:p>
        </p:txBody>
      </p:sp>
    </p:spTree>
    <p:extLst>
      <p:ext uri="{BB962C8B-B14F-4D97-AF65-F5344CB8AC3E}">
        <p14:creationId xmlns:p14="http://schemas.microsoft.com/office/powerpoint/2010/main" val="87666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Blue">
    <p:bg>
      <p:bgPr>
        <a:solidFill>
          <a:srgbClr val="FCD11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BF30A5-69DA-6AFD-C4D2-44E005E63532}"/>
              </a:ext>
            </a:extLst>
          </p:cNvPr>
          <p:cNvSpPr>
            <a:spLocks noGrp="1"/>
          </p:cNvSpPr>
          <p:nvPr>
            <p:ph type="pic" sz="quarter" idx="10"/>
          </p:nvPr>
        </p:nvSpPr>
        <p:spPr>
          <a:xfrm>
            <a:off x="7391400" y="4546600"/>
            <a:ext cx="4114800" cy="2311400"/>
          </a:xfrm>
        </p:spPr>
        <p:txBody>
          <a:bodyPr/>
          <a:lstStyle/>
          <a:p>
            <a:endParaRPr lang="en-PH"/>
          </a:p>
        </p:txBody>
      </p:sp>
      <p:sp>
        <p:nvSpPr>
          <p:cNvPr id="13" name="Text Placeholder 11">
            <a:extLst>
              <a:ext uri="{FF2B5EF4-FFF2-40B4-BE49-F238E27FC236}">
                <a16:creationId xmlns:a16="http://schemas.microsoft.com/office/drawing/2014/main" id="{21EBBE4C-AB98-0DAA-C280-FCC0EDB12835}"/>
              </a:ext>
            </a:extLst>
          </p:cNvPr>
          <p:cNvSpPr>
            <a:spLocks noGrp="1"/>
          </p:cNvSpPr>
          <p:nvPr>
            <p:ph type="body" sz="quarter" idx="12"/>
          </p:nvPr>
        </p:nvSpPr>
        <p:spPr>
          <a:xfrm>
            <a:off x="831850" y="4546600"/>
            <a:ext cx="4114800" cy="1460499"/>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3" name="Title 1">
            <a:extLst>
              <a:ext uri="{FF2B5EF4-FFF2-40B4-BE49-F238E27FC236}">
                <a16:creationId xmlns:a16="http://schemas.microsoft.com/office/drawing/2014/main" id="{4DBA5288-0D71-58CD-A5D7-3F4D3CF35C60}"/>
              </a:ext>
            </a:extLst>
          </p:cNvPr>
          <p:cNvSpPr>
            <a:spLocks noGrp="1"/>
          </p:cNvSpPr>
          <p:nvPr>
            <p:ph type="title" hasCustomPrompt="1"/>
          </p:nvPr>
        </p:nvSpPr>
        <p:spPr>
          <a:xfrm>
            <a:off x="831850" y="533400"/>
            <a:ext cx="10674350" cy="4013200"/>
          </a:xfrm>
        </p:spPr>
        <p:txBody>
          <a:bodyPr anchor="ctr"/>
          <a:lstStyle>
            <a:lvl1pPr>
              <a:defRPr sz="6000" b="1">
                <a:solidFill>
                  <a:schemeClr val="bg1"/>
                </a:solidFill>
                <a:latin typeface="Source Sans Pro" panose="020B0503030403020204" pitchFamily="34" charset="0"/>
                <a:ea typeface="Source Sans Pro" panose="020B0503030403020204" pitchFamily="34" charset="0"/>
              </a:defRPr>
            </a:lvl1pPr>
          </a:lstStyle>
          <a:p>
            <a:r>
              <a:rPr lang="en-US" dirty="0"/>
              <a:t>Click to edit</a:t>
            </a:r>
            <a:br>
              <a:rPr lang="en-US" dirty="0"/>
            </a:br>
            <a:r>
              <a:rPr lang="en-US" dirty="0"/>
              <a:t>Master title style</a:t>
            </a:r>
            <a:endParaRPr lang="en-PH" dirty="0"/>
          </a:p>
        </p:txBody>
      </p:sp>
    </p:spTree>
    <p:extLst>
      <p:ext uri="{BB962C8B-B14F-4D97-AF65-F5344CB8AC3E}">
        <p14:creationId xmlns:p14="http://schemas.microsoft.com/office/powerpoint/2010/main" val="105240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DBF476-F250-6BD7-08C0-995FD7C9B6B6}"/>
              </a:ext>
            </a:extLst>
          </p:cNvPr>
          <p:cNvSpPr>
            <a:spLocks noGrp="1"/>
          </p:cNvSpPr>
          <p:nvPr>
            <p:ph sz="half" idx="2"/>
          </p:nvPr>
        </p:nvSpPr>
        <p:spPr>
          <a:xfrm>
            <a:off x="5918200" y="1825625"/>
            <a:ext cx="3778250" cy="4206081"/>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pic>
        <p:nvPicPr>
          <p:cNvPr id="14" name="Graphic 13">
            <a:extLst>
              <a:ext uri="{FF2B5EF4-FFF2-40B4-BE49-F238E27FC236}">
                <a16:creationId xmlns:a16="http://schemas.microsoft.com/office/drawing/2014/main" id="{201BE5EA-322E-E91B-EB77-FF1D6ADE19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4619" y="3535208"/>
            <a:ext cx="3327381" cy="3322792"/>
          </a:xfrm>
          <a:prstGeom prst="rect">
            <a:avLst/>
          </a:prstGeom>
        </p:spPr>
      </p:pic>
      <p:sp>
        <p:nvSpPr>
          <p:cNvPr id="9" name="Content Placeholder 3">
            <a:extLst>
              <a:ext uri="{FF2B5EF4-FFF2-40B4-BE49-F238E27FC236}">
                <a16:creationId xmlns:a16="http://schemas.microsoft.com/office/drawing/2014/main" id="{633DCE4D-2C80-B163-F92F-D46B4CB3AE86}"/>
              </a:ext>
            </a:extLst>
          </p:cNvPr>
          <p:cNvSpPr>
            <a:spLocks noGrp="1"/>
          </p:cNvSpPr>
          <p:nvPr>
            <p:ph sz="half" idx="13"/>
          </p:nvPr>
        </p:nvSpPr>
        <p:spPr>
          <a:xfrm>
            <a:off x="838200" y="1825624"/>
            <a:ext cx="4610100" cy="4181475"/>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PH" dirty="0"/>
          </a:p>
        </p:txBody>
      </p:sp>
      <p:sp>
        <p:nvSpPr>
          <p:cNvPr id="10" name="Slide Number Placeholder 5">
            <a:extLst>
              <a:ext uri="{FF2B5EF4-FFF2-40B4-BE49-F238E27FC236}">
                <a16:creationId xmlns:a16="http://schemas.microsoft.com/office/drawing/2014/main" id="{1A3F4596-524C-256B-400C-1D2BAF6305D9}"/>
              </a:ext>
            </a:extLst>
          </p:cNvPr>
          <p:cNvSpPr>
            <a:spLocks noGrp="1"/>
          </p:cNvSpPr>
          <p:nvPr>
            <p:ph type="sldNum" sz="quarter" idx="12"/>
          </p:nvPr>
        </p:nvSpPr>
        <p:spPr>
          <a:xfrm>
            <a:off x="4724400" y="6356350"/>
            <a:ext cx="2743200" cy="365125"/>
          </a:xfrm>
          <a:prstGeom prst="rect">
            <a:avLst/>
          </a:prstGeom>
        </p:spPr>
        <p:txBody>
          <a:bodyPr/>
          <a:lstStyle>
            <a:lvl1pPr algn="ctr">
              <a:defRPr>
                <a:solidFill>
                  <a:srgbClr val="0038A8"/>
                </a:solidFill>
              </a:defRPr>
            </a:lvl1pPr>
          </a:lstStyle>
          <a:p>
            <a:fld id="{164CAFDA-8CBD-4177-AD02-A579CA9358D8}" type="slidenum">
              <a:rPr lang="en-PH" smtClean="0"/>
              <a:pPr/>
              <a:t>‹#›</a:t>
            </a:fld>
            <a:endParaRPr lang="en-PH" dirty="0"/>
          </a:p>
        </p:txBody>
      </p:sp>
      <p:sp>
        <p:nvSpPr>
          <p:cNvPr id="12" name="Title 1">
            <a:extLst>
              <a:ext uri="{FF2B5EF4-FFF2-40B4-BE49-F238E27FC236}">
                <a16:creationId xmlns:a16="http://schemas.microsoft.com/office/drawing/2014/main" id="{E7C65E25-C5D4-E402-1406-0A16B20F2DF8}"/>
              </a:ext>
            </a:extLst>
          </p:cNvPr>
          <p:cNvSpPr>
            <a:spLocks noGrp="1"/>
          </p:cNvSpPr>
          <p:nvPr>
            <p:ph type="title"/>
          </p:nvPr>
        </p:nvSpPr>
        <p:spPr>
          <a:xfrm>
            <a:off x="838200" y="365125"/>
            <a:ext cx="10515600" cy="1325563"/>
          </a:xfrm>
        </p:spPr>
        <p:txBody>
          <a:bodyPr/>
          <a:lstStyle>
            <a:lvl1pPr>
              <a:defRPr b="1">
                <a:latin typeface="Source Sans Pro" panose="020B0503030403020204" pitchFamily="34" charset="0"/>
                <a:ea typeface="Source Sans Pro" panose="020B0503030403020204" pitchFamily="34" charset="0"/>
              </a:defRPr>
            </a:lvl1pPr>
          </a:lstStyle>
          <a:p>
            <a:r>
              <a:rPr lang="en-US" dirty="0"/>
              <a:t>Click to edit Master title style</a:t>
            </a:r>
            <a:endParaRPr lang="en-PH" dirty="0"/>
          </a:p>
        </p:txBody>
      </p:sp>
    </p:spTree>
    <p:extLst>
      <p:ext uri="{BB962C8B-B14F-4D97-AF65-F5344CB8AC3E}">
        <p14:creationId xmlns:p14="http://schemas.microsoft.com/office/powerpoint/2010/main" val="150600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DBF476-F250-6BD7-08C0-995FD7C9B6B6}"/>
              </a:ext>
            </a:extLst>
          </p:cNvPr>
          <p:cNvSpPr>
            <a:spLocks noGrp="1"/>
          </p:cNvSpPr>
          <p:nvPr>
            <p:ph sz="half" idx="2"/>
          </p:nvPr>
        </p:nvSpPr>
        <p:spPr>
          <a:xfrm>
            <a:off x="6184900" y="1825626"/>
            <a:ext cx="5168900" cy="396557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10" name="Slide Number Placeholder 5">
            <a:extLst>
              <a:ext uri="{FF2B5EF4-FFF2-40B4-BE49-F238E27FC236}">
                <a16:creationId xmlns:a16="http://schemas.microsoft.com/office/drawing/2014/main" id="{1A3F4596-524C-256B-400C-1D2BAF6305D9}"/>
              </a:ext>
            </a:extLst>
          </p:cNvPr>
          <p:cNvSpPr>
            <a:spLocks noGrp="1"/>
          </p:cNvSpPr>
          <p:nvPr>
            <p:ph type="sldNum" sz="quarter" idx="12"/>
          </p:nvPr>
        </p:nvSpPr>
        <p:spPr>
          <a:xfrm>
            <a:off x="4724400" y="6356350"/>
            <a:ext cx="2743200" cy="365125"/>
          </a:xfrm>
          <a:prstGeom prst="rect">
            <a:avLst/>
          </a:prstGeom>
        </p:spPr>
        <p:txBody>
          <a:bodyPr/>
          <a:lstStyle>
            <a:lvl1pPr algn="ctr">
              <a:defRPr>
                <a:solidFill>
                  <a:srgbClr val="0038A8"/>
                </a:solidFill>
              </a:defRPr>
            </a:lvl1pPr>
          </a:lstStyle>
          <a:p>
            <a:fld id="{164CAFDA-8CBD-4177-AD02-A579CA9358D8}" type="slidenum">
              <a:rPr lang="en-PH" smtClean="0"/>
              <a:pPr/>
              <a:t>‹#›</a:t>
            </a:fld>
            <a:endParaRPr lang="en-PH" dirty="0"/>
          </a:p>
        </p:txBody>
      </p:sp>
      <p:sp>
        <p:nvSpPr>
          <p:cNvPr id="19" name="Content Placeholder 3">
            <a:extLst>
              <a:ext uri="{FF2B5EF4-FFF2-40B4-BE49-F238E27FC236}">
                <a16:creationId xmlns:a16="http://schemas.microsoft.com/office/drawing/2014/main" id="{CF4CF999-54E8-602D-8328-07F8339DD77E}"/>
              </a:ext>
            </a:extLst>
          </p:cNvPr>
          <p:cNvSpPr>
            <a:spLocks noGrp="1"/>
          </p:cNvSpPr>
          <p:nvPr>
            <p:ph sz="half" idx="13"/>
          </p:nvPr>
        </p:nvSpPr>
        <p:spPr>
          <a:xfrm>
            <a:off x="838200" y="1825626"/>
            <a:ext cx="5168900" cy="396557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pic>
        <p:nvPicPr>
          <p:cNvPr id="20" name="Graphic 19">
            <a:extLst>
              <a:ext uri="{FF2B5EF4-FFF2-40B4-BE49-F238E27FC236}">
                <a16:creationId xmlns:a16="http://schemas.microsoft.com/office/drawing/2014/main" id="{B53DD114-CB88-12DF-B9E4-AEDCBE9F94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01" y="6019800"/>
            <a:ext cx="838199" cy="838199"/>
          </a:xfrm>
          <a:prstGeom prst="rect">
            <a:avLst/>
          </a:prstGeom>
        </p:spPr>
      </p:pic>
      <p:pic>
        <p:nvPicPr>
          <p:cNvPr id="21" name="Graphic 20">
            <a:extLst>
              <a:ext uri="{FF2B5EF4-FFF2-40B4-BE49-F238E27FC236}">
                <a16:creationId xmlns:a16="http://schemas.microsoft.com/office/drawing/2014/main" id="{50E44949-1F8A-F601-4EE2-0032742762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63700" y="6019799"/>
            <a:ext cx="838199" cy="838199"/>
          </a:xfrm>
          <a:prstGeom prst="rect">
            <a:avLst/>
          </a:prstGeom>
        </p:spPr>
      </p:pic>
      <p:pic>
        <p:nvPicPr>
          <p:cNvPr id="22" name="Graphic 21">
            <a:extLst>
              <a:ext uri="{FF2B5EF4-FFF2-40B4-BE49-F238E27FC236}">
                <a16:creationId xmlns:a16="http://schemas.microsoft.com/office/drawing/2014/main" id="{E9DC5B17-A1F6-A1F8-35F8-2B153CF45BB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40101" y="6019799"/>
            <a:ext cx="844647" cy="838200"/>
          </a:xfrm>
          <a:prstGeom prst="rect">
            <a:avLst/>
          </a:prstGeom>
        </p:spPr>
      </p:pic>
      <p:pic>
        <p:nvPicPr>
          <p:cNvPr id="23" name="Graphic 22">
            <a:extLst>
              <a:ext uri="{FF2B5EF4-FFF2-40B4-BE49-F238E27FC236}">
                <a16:creationId xmlns:a16="http://schemas.microsoft.com/office/drawing/2014/main" id="{66F91454-3D24-61A8-C216-53E75712733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24803" y="6019798"/>
            <a:ext cx="838202" cy="838202"/>
          </a:xfrm>
          <a:prstGeom prst="rect">
            <a:avLst/>
          </a:prstGeom>
        </p:spPr>
      </p:pic>
      <p:pic>
        <p:nvPicPr>
          <p:cNvPr id="24" name="Graphic 23">
            <a:extLst>
              <a:ext uri="{FF2B5EF4-FFF2-40B4-BE49-F238E27FC236}">
                <a16:creationId xmlns:a16="http://schemas.microsoft.com/office/drawing/2014/main" id="{1A3472E6-50DB-7F6D-A623-3C3AC6D0579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45454" y="6019798"/>
            <a:ext cx="838201" cy="838201"/>
          </a:xfrm>
          <a:prstGeom prst="rect">
            <a:avLst/>
          </a:prstGeom>
        </p:spPr>
      </p:pic>
      <p:pic>
        <p:nvPicPr>
          <p:cNvPr id="25" name="Graphic 24">
            <a:extLst>
              <a:ext uri="{FF2B5EF4-FFF2-40B4-BE49-F238E27FC236}">
                <a16:creationId xmlns:a16="http://schemas.microsoft.com/office/drawing/2014/main" id="{C86C3A15-8B65-DC65-96F8-82B40922652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366604" y="6019799"/>
            <a:ext cx="844645" cy="838198"/>
          </a:xfrm>
          <a:prstGeom prst="rect">
            <a:avLst/>
          </a:prstGeom>
        </p:spPr>
      </p:pic>
      <p:sp>
        <p:nvSpPr>
          <p:cNvPr id="26" name="Title 1">
            <a:extLst>
              <a:ext uri="{FF2B5EF4-FFF2-40B4-BE49-F238E27FC236}">
                <a16:creationId xmlns:a16="http://schemas.microsoft.com/office/drawing/2014/main" id="{8A869C19-5CDD-E4E0-DE11-3C30BDC11F84}"/>
              </a:ext>
            </a:extLst>
          </p:cNvPr>
          <p:cNvSpPr>
            <a:spLocks noGrp="1"/>
          </p:cNvSpPr>
          <p:nvPr>
            <p:ph type="title"/>
          </p:nvPr>
        </p:nvSpPr>
        <p:spPr>
          <a:xfrm>
            <a:off x="838200" y="365125"/>
            <a:ext cx="10515600" cy="1325563"/>
          </a:xfrm>
        </p:spPr>
        <p:txBody>
          <a:bodyPr/>
          <a:lstStyle>
            <a:lvl1pPr>
              <a:defRPr b="1">
                <a:latin typeface="Source Sans Pro" panose="020B0503030403020204" pitchFamily="34" charset="0"/>
                <a:ea typeface="Source Sans Pro" panose="020B0503030403020204" pitchFamily="34" charset="0"/>
              </a:defRPr>
            </a:lvl1pPr>
          </a:lstStyle>
          <a:p>
            <a:r>
              <a:rPr lang="en-US" dirty="0"/>
              <a:t>Click to edit Master title style</a:t>
            </a:r>
            <a:endParaRPr lang="en-PH" dirty="0"/>
          </a:p>
        </p:txBody>
      </p:sp>
    </p:spTree>
    <p:extLst>
      <p:ext uri="{BB962C8B-B14F-4D97-AF65-F5344CB8AC3E}">
        <p14:creationId xmlns:p14="http://schemas.microsoft.com/office/powerpoint/2010/main" val="227482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125EBB-F69A-EC93-E9DD-5A089AEAB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PH" dirty="0"/>
          </a:p>
        </p:txBody>
      </p:sp>
      <p:sp>
        <p:nvSpPr>
          <p:cNvPr id="3" name="Text Placeholder 2">
            <a:extLst>
              <a:ext uri="{FF2B5EF4-FFF2-40B4-BE49-F238E27FC236}">
                <a16:creationId xmlns:a16="http://schemas.microsoft.com/office/drawing/2014/main" id="{56F6B4C5-AB00-2D21-8152-A53BC784D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Tree>
    <p:extLst>
      <p:ext uri="{BB962C8B-B14F-4D97-AF65-F5344CB8AC3E}">
        <p14:creationId xmlns:p14="http://schemas.microsoft.com/office/powerpoint/2010/main" val="69437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51" r:id="rId5"/>
    <p:sldLayoutId id="2147483664" r:id="rId6"/>
    <p:sldLayoutId id="2147483665" r:id="rId7"/>
    <p:sldLayoutId id="2147483652" r:id="rId8"/>
    <p:sldLayoutId id="2147483660" r:id="rId9"/>
    <p:sldLayoutId id="2147483662"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rgbClr val="0038A8"/>
          </a:solidFill>
          <a:latin typeface="Space Grotesk Bold" panose="00000800000000000000" pitchFamily="50"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1D4C-7BE4-C7D9-B7B6-19F5EBD04A06}"/>
              </a:ext>
            </a:extLst>
          </p:cNvPr>
          <p:cNvSpPr>
            <a:spLocks noGrp="1"/>
          </p:cNvSpPr>
          <p:nvPr>
            <p:ph type="ctrTitle"/>
          </p:nvPr>
        </p:nvSpPr>
        <p:spPr>
          <a:xfrm>
            <a:off x="1524000" y="1122363"/>
            <a:ext cx="9144000" cy="1243765"/>
          </a:xfrm>
        </p:spPr>
        <p:txBody>
          <a:bodyPr>
            <a:normAutofit/>
          </a:bodyPr>
          <a:lstStyle/>
          <a:p>
            <a:r>
              <a:rPr lang="en-US" sz="2400" b="1" dirty="0">
                <a:latin typeface="Calibri" panose="020F0502020204030204" pitchFamily="34" charset="0"/>
                <a:ea typeface="Calibri" panose="020F0502020204030204" pitchFamily="34" charset="0"/>
                <a:cs typeface="Arial" panose="020B0604020202020204" pitchFamily="34" charset="0"/>
              </a:rPr>
              <a:t>International Public Procurement Conference  Manila, Philippines</a:t>
            </a:r>
            <a:br>
              <a:rPr lang="en-US" sz="2400" b="1" dirty="0">
                <a:latin typeface="Calibri" panose="020F0502020204030204" pitchFamily="34" charset="0"/>
                <a:ea typeface="Calibri" panose="020F0502020204030204" pitchFamily="34" charset="0"/>
                <a:cs typeface="Arial" panose="020B0604020202020204" pitchFamily="34" charset="0"/>
              </a:rPr>
            </a:br>
            <a:r>
              <a:rPr lang="en-US" sz="2400" b="1" dirty="0">
                <a:latin typeface="Calibri" panose="020F0502020204030204" pitchFamily="34" charset="0"/>
                <a:ea typeface="Calibri" panose="020F0502020204030204" pitchFamily="34" charset="0"/>
                <a:cs typeface="Arial" panose="020B0604020202020204" pitchFamily="34" charset="0"/>
              </a:rPr>
              <a:t> April 28 to April 30</a:t>
            </a:r>
            <a:r>
              <a:rPr lang="en-US" sz="2400" b="1">
                <a:latin typeface="Calibri" panose="020F0502020204030204" pitchFamily="34" charset="0"/>
                <a:ea typeface="Calibri" panose="020F0502020204030204" pitchFamily="34" charset="0"/>
                <a:cs typeface="Arial" panose="020B0604020202020204" pitchFamily="34" charset="0"/>
              </a:rPr>
              <a:t>, 2025</a:t>
            </a:r>
            <a:endParaRPr lang="en-US" sz="2400" b="1" dirty="0">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3261675-8CEB-C590-4EC1-4DEE27BFEC97}"/>
              </a:ext>
            </a:extLst>
          </p:cNvPr>
          <p:cNvSpPr>
            <a:spLocks noGrp="1"/>
          </p:cNvSpPr>
          <p:nvPr>
            <p:ph type="subTitle" idx="1"/>
          </p:nvPr>
        </p:nvSpPr>
        <p:spPr>
          <a:xfrm>
            <a:off x="1084082" y="3007151"/>
            <a:ext cx="9144000" cy="1857081"/>
          </a:xfrm>
        </p:spPr>
        <p:txBody>
          <a:bodyPr>
            <a:normAutofit/>
          </a:bodyPr>
          <a:lstStyle/>
          <a:p>
            <a:r>
              <a:rPr lang="en-US" sz="2800" b="1" dirty="0">
                <a:solidFill>
                  <a:srgbClr val="0038A8"/>
                </a:solidFill>
                <a:latin typeface="Calibri" panose="020F0502020204030204" pitchFamily="34" charset="0"/>
                <a:ea typeface="Calibri" panose="020F0502020204030204" pitchFamily="34" charset="0"/>
                <a:cs typeface="Arial" panose="020B0604020202020204" pitchFamily="34" charset="0"/>
              </a:rPr>
              <a:t>Raising the Bar: Professionalizing Procurement for Impact</a:t>
            </a:r>
          </a:p>
          <a:p>
            <a:pPr algn="ctr"/>
            <a:endParaRPr lang="en-US" b="1" dirty="0">
              <a:solidFill>
                <a:srgbClr val="0038A8"/>
              </a:solidFill>
              <a:latin typeface="Calibri" panose="020F0502020204030204" pitchFamily="34" charset="0"/>
              <a:ea typeface="Calibri" panose="020F0502020204030204" pitchFamily="34" charset="0"/>
              <a:cs typeface="Arial" panose="020B0604020202020204" pitchFamily="34" charset="0"/>
            </a:endParaRPr>
          </a:p>
          <a:p>
            <a:pPr algn="ctr"/>
            <a:r>
              <a:rPr lang="en-US" b="1" dirty="0">
                <a:solidFill>
                  <a:srgbClr val="0038A8"/>
                </a:solidFill>
                <a:latin typeface="Calibri" panose="020F0502020204030204" pitchFamily="34" charset="0"/>
                <a:ea typeface="Calibri" panose="020F0502020204030204" pitchFamily="34" charset="0"/>
                <a:cs typeface="Arial" panose="020B0604020202020204" pitchFamily="34" charset="0"/>
              </a:rPr>
              <a:t> GEORGE JADOUN</a:t>
            </a:r>
          </a:p>
          <a:p>
            <a:pPr algn="ctr"/>
            <a:r>
              <a:rPr lang="en-US" b="1" dirty="0">
                <a:solidFill>
                  <a:srgbClr val="0038A8"/>
                </a:solidFill>
                <a:latin typeface="Calibri" panose="020F0502020204030204" pitchFamily="34" charset="0"/>
                <a:ea typeface="Calibri" panose="020F0502020204030204" pitchFamily="34" charset="0"/>
                <a:cs typeface="Arial" panose="020B0604020202020204" pitchFamily="34" charset="0"/>
              </a:rPr>
              <a:t>PROCUREMENT SPECIALIST</a:t>
            </a:r>
            <a:br>
              <a:rPr lang="en-US" b="1" dirty="0">
                <a:solidFill>
                  <a:srgbClr val="0038A8"/>
                </a:solidFill>
                <a:latin typeface="Calibri" panose="020F0502020204030204" pitchFamily="34" charset="0"/>
                <a:ea typeface="Calibri" panose="020F0502020204030204" pitchFamily="34" charset="0"/>
                <a:cs typeface="Arial" panose="020B0604020202020204" pitchFamily="34" charset="0"/>
              </a:rPr>
            </a:br>
            <a:endParaRPr lang="en-US" b="1" dirty="0">
              <a:solidFill>
                <a:srgbClr val="0038A8"/>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489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6C3A-894C-F91F-12E1-95FDE9737FCF}"/>
              </a:ext>
            </a:extLst>
          </p:cNvPr>
          <p:cNvSpPr>
            <a:spLocks noGrp="1"/>
          </p:cNvSpPr>
          <p:nvPr>
            <p:ph type="title"/>
          </p:nvPr>
        </p:nvSpPr>
        <p:spPr>
          <a:xfrm>
            <a:off x="829559" y="365125"/>
            <a:ext cx="10524241" cy="1039469"/>
          </a:xfrm>
        </p:spPr>
        <p:txBody>
          <a:bodyPr>
            <a:normAutofit/>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European Union Public Procurement Competency Framework (EU </a:t>
            </a:r>
            <a:r>
              <a:rPr lang="en-US" sz="2800" dirty="0" err="1">
                <a:effectLst/>
                <a:latin typeface="Calibri" panose="020F0502020204030204" pitchFamily="34" charset="0"/>
                <a:ea typeface="Calibri" panose="020F0502020204030204" pitchFamily="34" charset="0"/>
                <a:cs typeface="Arial" panose="020B0604020202020204" pitchFamily="34" charset="0"/>
              </a:rPr>
              <a:t>ProcurComp</a:t>
            </a:r>
            <a:r>
              <a:rPr lang="en-US" sz="2800" dirty="0">
                <a:effectLst/>
                <a:latin typeface="Calibri" panose="020F0502020204030204" pitchFamily="34" charset="0"/>
                <a:ea typeface="Calibri" panose="020F0502020204030204" pitchFamily="34" charset="0"/>
                <a:cs typeface="Arial" panose="020B0604020202020204" pitchFamily="34" charset="0"/>
              </a:rPr>
              <a:t>)</a:t>
            </a:r>
            <a:endParaRPr lang="en-US" sz="2800" dirty="0"/>
          </a:p>
        </p:txBody>
      </p:sp>
      <p:sp>
        <p:nvSpPr>
          <p:cNvPr id="3" name="Content Placeholder 2">
            <a:extLst>
              <a:ext uri="{FF2B5EF4-FFF2-40B4-BE49-F238E27FC236}">
                <a16:creationId xmlns:a16="http://schemas.microsoft.com/office/drawing/2014/main" id="{A021EECA-6E86-EF68-FB63-F0F2DF270BC9}"/>
              </a:ext>
            </a:extLst>
          </p:cNvPr>
          <p:cNvSpPr>
            <a:spLocks noGrp="1"/>
          </p:cNvSpPr>
          <p:nvPr>
            <p:ph idx="1"/>
          </p:nvPr>
        </p:nvSpPr>
        <p:spPr>
          <a:xfrm>
            <a:off x="1649691" y="1404594"/>
            <a:ext cx="9704109" cy="4873657"/>
          </a:xfrm>
        </p:spPr>
        <p:txBody>
          <a:bodyPr>
            <a:noAutofit/>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EU </a:t>
            </a:r>
            <a:r>
              <a:rPr lang="en-US" sz="2000" dirty="0" err="1">
                <a:latin typeface="Calibri" panose="020F0502020204030204" pitchFamily="34" charset="0"/>
                <a:ea typeface="Calibri" panose="020F0502020204030204" pitchFamily="34" charset="0"/>
                <a:cs typeface="Calibri" panose="020F0502020204030204" pitchFamily="34" charset="0"/>
              </a:rPr>
              <a:t>ProcurComp</a:t>
            </a:r>
            <a:r>
              <a:rPr lang="en-US" sz="2000" dirty="0">
                <a:latin typeface="Calibri" panose="020F0502020204030204" pitchFamily="34" charset="0"/>
                <a:ea typeface="Calibri" panose="020F0502020204030204" pitchFamily="34" charset="0"/>
                <a:cs typeface="Calibri" panose="020F0502020204030204" pitchFamily="34" charset="0"/>
              </a:rPr>
              <a:t> is a flexible, voluntary and </a:t>
            </a:r>
            <a:r>
              <a:rPr lang="en-US" sz="2000" dirty="0" err="1">
                <a:latin typeface="Calibri" panose="020F0502020204030204" pitchFamily="34" charset="0"/>
                <a:ea typeface="Calibri" panose="020F0502020204030204" pitchFamily="34" charset="0"/>
                <a:cs typeface="Calibri" panose="020F0502020204030204" pitchFamily="34" charset="0"/>
              </a:rPr>
              <a:t>customisable</a:t>
            </a:r>
            <a:r>
              <a:rPr lang="en-US" sz="2000" dirty="0">
                <a:latin typeface="Calibri" panose="020F0502020204030204" pitchFamily="34" charset="0"/>
                <a:ea typeface="Calibri" panose="020F0502020204030204" pitchFamily="34" charset="0"/>
                <a:cs typeface="Calibri" panose="020F0502020204030204" pitchFamily="34" charset="0"/>
              </a:rPr>
              <a:t> tool. </a:t>
            </a:r>
            <a:r>
              <a:rPr lang="en-US" sz="2000" dirty="0" err="1">
                <a:latin typeface="Calibri" panose="020F0502020204030204" pitchFamily="34" charset="0"/>
                <a:ea typeface="Calibri" panose="020F0502020204030204" pitchFamily="34" charset="0"/>
                <a:cs typeface="Calibri" panose="020F0502020204030204" pitchFamily="34" charset="0"/>
              </a:rPr>
              <a:t>ProcurCompEU</a:t>
            </a:r>
            <a:r>
              <a:rPr lang="en-US" sz="2000" dirty="0">
                <a:latin typeface="Calibri" panose="020F0502020204030204" pitchFamily="34" charset="0"/>
                <a:ea typeface="Calibri" panose="020F0502020204030204" pitchFamily="34" charset="0"/>
                <a:cs typeface="Calibri" panose="020F0502020204030204" pitchFamily="34" charset="0"/>
              </a:rPr>
              <a:t> is a model that does not require using each and every component of the framework, nor does it require the use of each and every competence defined in the </a:t>
            </a:r>
            <a:r>
              <a:rPr lang="en-US" sz="2000" dirty="0" err="1">
                <a:latin typeface="Calibri" panose="020F0502020204030204" pitchFamily="34" charset="0"/>
                <a:ea typeface="Calibri" panose="020F0502020204030204" pitchFamily="34" charset="0"/>
                <a:cs typeface="Calibri" panose="020F0502020204030204" pitchFamily="34" charset="0"/>
              </a:rPr>
              <a:t>ProcurCompEU</a:t>
            </a:r>
            <a:r>
              <a:rPr lang="en-US" sz="2000" dirty="0">
                <a:latin typeface="Calibri" panose="020F0502020204030204" pitchFamily="34" charset="0"/>
                <a:ea typeface="Calibri" panose="020F0502020204030204" pitchFamily="34" charset="0"/>
                <a:cs typeface="Calibri" panose="020F0502020204030204" pitchFamily="34" charset="0"/>
              </a:rPr>
              <a:t> Competency Matrix. </a:t>
            </a:r>
          </a:p>
          <a:p>
            <a:pPr marL="0" indent="0">
              <a:buNone/>
            </a:pPr>
            <a:r>
              <a:rPr lang="en-US" sz="2000" b="1" dirty="0">
                <a:latin typeface="Calibri" panose="020F0502020204030204" pitchFamily="34" charset="0"/>
                <a:ea typeface="Calibri" panose="020F0502020204030204" pitchFamily="34" charset="0"/>
                <a:cs typeface="Calibri" panose="020F0502020204030204" pitchFamily="34" charset="0"/>
              </a:rPr>
              <a:t>Procurement-specific competences: 19</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Horizontal: 9 competences applicable to all stages of the public procurement lifecycle (legal, use of digital tools, supplier management, sustainable proc, planning, negotiations, process steps, innovation, category)</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Pre-award: 6 competences required to perform all the tasks and activities taking place </a:t>
            </a:r>
            <a:r>
              <a:rPr lang="en-US" sz="2000" b="1" i="1" dirty="0">
                <a:latin typeface="Calibri" panose="020F0502020204030204" pitchFamily="34" charset="0"/>
                <a:ea typeface="Calibri" panose="020F0502020204030204" pitchFamily="34" charset="0"/>
                <a:cs typeface="Calibri" panose="020F0502020204030204" pitchFamily="34" charset="0"/>
              </a:rPr>
              <a:t>before</a:t>
            </a:r>
            <a:r>
              <a:rPr lang="en-US" sz="2000" dirty="0">
                <a:latin typeface="Calibri" panose="020F0502020204030204" pitchFamily="34" charset="0"/>
                <a:ea typeface="Calibri" panose="020F0502020204030204" pitchFamily="34" charset="0"/>
                <a:cs typeface="Calibri" panose="020F0502020204030204" pitchFamily="34" charset="0"/>
              </a:rPr>
              <a:t> the award of a public contract (tender doc prep, market engagement, tender eval, tech specs, proc strategy, needs assessment)</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Post-award: 4 competences necessary for the contract management </a:t>
            </a:r>
            <a:r>
              <a:rPr lang="en-US" sz="2000" b="1" i="1" dirty="0">
                <a:latin typeface="Calibri" panose="020F0502020204030204" pitchFamily="34" charset="0"/>
                <a:ea typeface="Calibri" panose="020F0502020204030204" pitchFamily="34" charset="0"/>
                <a:cs typeface="Calibri" panose="020F0502020204030204" pitchFamily="34" charset="0"/>
              </a:rPr>
              <a:t>after</a:t>
            </a:r>
            <a:r>
              <a:rPr lang="en-US" sz="2000" dirty="0">
                <a:latin typeface="Calibri" panose="020F0502020204030204" pitchFamily="34" charset="0"/>
                <a:ea typeface="Calibri" panose="020F0502020204030204" pitchFamily="34" charset="0"/>
                <a:cs typeface="Calibri" panose="020F0502020204030204" pitchFamily="34" charset="0"/>
              </a:rPr>
              <a:t> the award of a public contract (Payment certification, contract management, reporting, conflict resolution/mediation) </a:t>
            </a:r>
          </a:p>
          <a:p>
            <a:pPr marL="3657600" lvl="8" indent="0">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3657600" lvl="8" indent="0">
              <a:buNone/>
            </a:pPr>
            <a:r>
              <a:rPr lang="en-US" sz="1600" dirty="0">
                <a:latin typeface="Calibri" panose="020F0502020204030204" pitchFamily="34" charset="0"/>
                <a:ea typeface="Calibri" panose="020F0502020204030204" pitchFamily="34" charset="0"/>
                <a:cs typeface="Calibri" panose="020F0502020204030204" pitchFamily="34" charset="0"/>
              </a:rPr>
              <a:t>Source: (European Commission, 2020)</a:t>
            </a:r>
          </a:p>
        </p:txBody>
      </p:sp>
    </p:spTree>
    <p:extLst>
      <p:ext uri="{BB962C8B-B14F-4D97-AF65-F5344CB8AC3E}">
        <p14:creationId xmlns:p14="http://schemas.microsoft.com/office/powerpoint/2010/main" val="255845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83A9-2CAE-D207-60C9-B9D009916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D8464-68CE-65C8-032F-AA76242733F2}"/>
              </a:ext>
            </a:extLst>
          </p:cNvPr>
          <p:cNvSpPr>
            <a:spLocks noGrp="1"/>
          </p:cNvSpPr>
          <p:nvPr>
            <p:ph type="title"/>
          </p:nvPr>
        </p:nvSpPr>
        <p:spPr>
          <a:xfrm>
            <a:off x="829559" y="365125"/>
            <a:ext cx="10524241" cy="1039469"/>
          </a:xfrm>
        </p:spPr>
        <p:txBody>
          <a:bodyPr>
            <a:normAutofit/>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European Union Public Procurement Competency Framework (EU </a:t>
            </a:r>
            <a:r>
              <a:rPr lang="en-US" sz="2800" dirty="0" err="1">
                <a:effectLst/>
                <a:latin typeface="Calibri" panose="020F0502020204030204" pitchFamily="34" charset="0"/>
                <a:ea typeface="Calibri" panose="020F0502020204030204" pitchFamily="34" charset="0"/>
                <a:cs typeface="Arial" panose="020B0604020202020204" pitchFamily="34" charset="0"/>
              </a:rPr>
              <a:t>ProcurComp</a:t>
            </a:r>
            <a:r>
              <a:rPr lang="en-US" sz="2800" dirty="0">
                <a:effectLst/>
                <a:latin typeface="Calibri" panose="020F0502020204030204" pitchFamily="34" charset="0"/>
                <a:ea typeface="Calibri" panose="020F0502020204030204" pitchFamily="34" charset="0"/>
                <a:cs typeface="Arial" panose="020B0604020202020204" pitchFamily="34" charset="0"/>
              </a:rPr>
              <a:t>)</a:t>
            </a:r>
            <a:endParaRPr lang="en-US" sz="2800" dirty="0"/>
          </a:p>
        </p:txBody>
      </p:sp>
      <p:sp>
        <p:nvSpPr>
          <p:cNvPr id="3" name="Content Placeholder 2">
            <a:extLst>
              <a:ext uri="{FF2B5EF4-FFF2-40B4-BE49-F238E27FC236}">
                <a16:creationId xmlns:a16="http://schemas.microsoft.com/office/drawing/2014/main" id="{74F97FB9-E14F-1C7B-3C3B-BF4F13D27340}"/>
              </a:ext>
            </a:extLst>
          </p:cNvPr>
          <p:cNvSpPr>
            <a:spLocks noGrp="1"/>
          </p:cNvSpPr>
          <p:nvPr>
            <p:ph idx="1"/>
          </p:nvPr>
        </p:nvSpPr>
        <p:spPr>
          <a:xfrm>
            <a:off x="1649691" y="1404594"/>
            <a:ext cx="9704109" cy="4873657"/>
          </a:xfrm>
        </p:spPr>
        <p:txBody>
          <a:bodyPr>
            <a:noAutofit/>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Soft competences:  11 </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Self/Personal: 4 competences: adaptability, analytical thinking, communications, ethics.</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People: 4 competences enabling public procurement professionals to interact and cooperate with other professionals (collaboration, team management, stakeholder relationship, org. awareness)</a:t>
            </a:r>
          </a:p>
          <a:p>
            <a:pPr marL="457200" lvl="1" indent="0">
              <a:buNone/>
            </a:pPr>
            <a:r>
              <a:rPr lang="en-US" dirty="0">
                <a:latin typeface="Calibri" panose="020F0502020204030204" pitchFamily="34" charset="0"/>
                <a:ea typeface="Calibri" panose="020F0502020204030204" pitchFamily="34" charset="0"/>
                <a:cs typeface="Calibri" panose="020F0502020204030204" pitchFamily="34" charset="0"/>
              </a:rPr>
              <a:t>Performance: 3 competences public procurement professionals need to have in order to increase value for money in public procurement procedures (project management, performance </a:t>
            </a:r>
            <a:r>
              <a:rPr lang="en-US" dirty="0" err="1">
                <a:latin typeface="Calibri" panose="020F0502020204030204" pitchFamily="34" charset="0"/>
                <a:ea typeface="Calibri" panose="020F0502020204030204" pitchFamily="34" charset="0"/>
                <a:cs typeface="Calibri" panose="020F0502020204030204" pitchFamily="34" charset="0"/>
              </a:rPr>
              <a:t>oruientation</a:t>
            </a:r>
            <a:r>
              <a:rPr lang="en-US" dirty="0">
                <a:latin typeface="Calibri" panose="020F0502020204030204" pitchFamily="34" charset="0"/>
                <a:ea typeface="Calibri" panose="020F0502020204030204" pitchFamily="34" charset="0"/>
                <a:cs typeface="Calibri" panose="020F0502020204030204" pitchFamily="34" charset="0"/>
              </a:rPr>
              <a:t>, internal control and risk management)</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Each competence is described along </a:t>
            </a:r>
            <a:r>
              <a:rPr lang="en-US" b="1" i="1" dirty="0">
                <a:latin typeface="Calibri" panose="020F0502020204030204" pitchFamily="34" charset="0"/>
                <a:ea typeface="Calibri" panose="020F0502020204030204" pitchFamily="34" charset="0"/>
                <a:cs typeface="Calibri" panose="020F0502020204030204" pitchFamily="34" charset="0"/>
              </a:rPr>
              <a:t>four proficiency levels </a:t>
            </a:r>
            <a:r>
              <a:rPr lang="en-US" dirty="0">
                <a:latin typeface="Calibri" panose="020F0502020204030204" pitchFamily="34" charset="0"/>
                <a:ea typeface="Calibri" panose="020F0502020204030204" pitchFamily="34" charset="0"/>
                <a:cs typeface="Calibri" panose="020F0502020204030204" pitchFamily="34" charset="0"/>
              </a:rPr>
              <a:t>based on the breadth of knowledge and skills: </a:t>
            </a:r>
            <a:r>
              <a:rPr lang="en-US" b="1" dirty="0">
                <a:latin typeface="Calibri" panose="020F0502020204030204" pitchFamily="34" charset="0"/>
                <a:ea typeface="Calibri" panose="020F0502020204030204" pitchFamily="34" charset="0"/>
                <a:cs typeface="Calibri" panose="020F0502020204030204" pitchFamily="34" charset="0"/>
              </a:rPr>
              <a:t>Basic, Intermediate, Advanced, and Expert. </a:t>
            </a:r>
          </a:p>
          <a:p>
            <a:pPr marL="3657600" lvl="8" indent="0">
              <a:buNone/>
            </a:pPr>
            <a:r>
              <a:rPr lang="en-US" sz="1600" dirty="0">
                <a:latin typeface="Calibri" panose="020F0502020204030204" pitchFamily="34" charset="0"/>
                <a:ea typeface="Calibri" panose="020F0502020204030204" pitchFamily="34" charset="0"/>
                <a:cs typeface="Calibri" panose="020F0502020204030204" pitchFamily="34" charset="0"/>
              </a:rPr>
              <a:t>Source: (European Commission, 2020)</a:t>
            </a:r>
          </a:p>
        </p:txBody>
      </p:sp>
    </p:spTree>
    <p:extLst>
      <p:ext uri="{BB962C8B-B14F-4D97-AF65-F5344CB8AC3E}">
        <p14:creationId xmlns:p14="http://schemas.microsoft.com/office/powerpoint/2010/main" val="194168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1687-F817-6FE3-0E34-8A92448EDAFC}"/>
              </a:ext>
            </a:extLst>
          </p:cNvPr>
          <p:cNvSpPr>
            <a:spLocks noGrp="1"/>
          </p:cNvSpPr>
          <p:nvPr>
            <p:ph type="title"/>
          </p:nvPr>
        </p:nvSpPr>
        <p:spPr/>
        <p:txBody>
          <a:bodyPr>
            <a:normAutofit/>
          </a:bodyPr>
          <a:lstStyle/>
          <a:p>
            <a:r>
              <a:rPr lang="en-US" sz="2800" dirty="0"/>
              <a:t>OECD Policy Paper on </a:t>
            </a:r>
            <a:r>
              <a:rPr lang="en-US" sz="2800" dirty="0" err="1"/>
              <a:t>Professionalising</a:t>
            </a:r>
            <a:r>
              <a:rPr lang="en-US" sz="2800" dirty="0"/>
              <a:t> the public procurement workforce -2023</a:t>
            </a:r>
          </a:p>
        </p:txBody>
      </p:sp>
      <p:sp>
        <p:nvSpPr>
          <p:cNvPr id="3" name="Content Placeholder 2">
            <a:extLst>
              <a:ext uri="{FF2B5EF4-FFF2-40B4-BE49-F238E27FC236}">
                <a16:creationId xmlns:a16="http://schemas.microsoft.com/office/drawing/2014/main" id="{1B632347-0727-75E5-40A8-5BC468DD1B9F}"/>
              </a:ext>
            </a:extLst>
          </p:cNvPr>
          <p:cNvSpPr>
            <a:spLocks noGrp="1"/>
          </p:cNvSpPr>
          <p:nvPr>
            <p:ph idx="1"/>
          </p:nvPr>
        </p:nvSpPr>
        <p:spPr>
          <a:xfrm>
            <a:off x="1706252" y="1621410"/>
            <a:ext cx="9803876" cy="4996205"/>
          </a:xfrm>
        </p:spPr>
        <p:txBody>
          <a:bodyPr>
            <a:noAutofit/>
          </a:bodyPr>
          <a:lstStyle/>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In 2023 OECD published a policy paper on PP </a:t>
            </a:r>
            <a:r>
              <a:rPr lang="en-US" sz="1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800" dirty="0">
                <a:latin typeface="Calibri" panose="020F0502020204030204" pitchFamily="34" charset="0"/>
                <a:ea typeface="Calibri" panose="020F0502020204030204" pitchFamily="34" charset="0"/>
                <a:cs typeface="Calibri" panose="020F0502020204030204" pitchFamily="34" charset="0"/>
              </a:rPr>
              <a:t> based on desk research and the data collected through the 2020 OECD Survey on </a:t>
            </a:r>
            <a:r>
              <a:rPr lang="en-US" sz="1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800" dirty="0">
                <a:latin typeface="Calibri" panose="020F0502020204030204" pitchFamily="34" charset="0"/>
                <a:ea typeface="Calibri" panose="020F0502020204030204" pitchFamily="34" charset="0"/>
                <a:cs typeface="Calibri" panose="020F0502020204030204" pitchFamily="34" charset="0"/>
              </a:rPr>
              <a:t> and the 2018 OECD Survey on the Implementation of the 2015 OECD Recommendation on Public Procurement. The 2023 Paper outlines the three main stages of </a:t>
            </a:r>
            <a:r>
              <a:rPr lang="en-US" sz="1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800" dirty="0">
                <a:latin typeface="Calibri" panose="020F0502020204030204" pitchFamily="34" charset="0"/>
                <a:ea typeface="Calibri" panose="020F0502020204030204" pitchFamily="34" charset="0"/>
                <a:cs typeface="Calibri" panose="020F0502020204030204" pitchFamily="34" charset="0"/>
              </a:rPr>
              <a:t> initiatives: </a:t>
            </a:r>
          </a:p>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I.    Assessing the current level of professionalization: Two (2) dimensions: </a:t>
            </a:r>
          </a:p>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         a) the current </a:t>
            </a:r>
            <a:r>
              <a:rPr lang="en-US" sz="1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800" dirty="0">
                <a:latin typeface="Calibri" panose="020F0502020204030204" pitchFamily="34" charset="0"/>
                <a:ea typeface="Calibri" panose="020F0502020204030204" pitchFamily="34" charset="0"/>
                <a:cs typeface="Calibri" panose="020F0502020204030204" pitchFamily="34" charset="0"/>
              </a:rPr>
              <a:t> system, and </a:t>
            </a:r>
          </a:p>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         b) the current level of capability of the public procurement workforce, </a:t>
            </a:r>
          </a:p>
          <a:p>
            <a:pPr marL="514350" indent="-514350" algn="just">
              <a:buAutoNum type="romanUcPeriod" startAt="2"/>
            </a:pPr>
            <a:r>
              <a:rPr lang="en-US" sz="1800" dirty="0">
                <a:latin typeface="Calibri" panose="020F0502020204030204" pitchFamily="34" charset="0"/>
                <a:ea typeface="Calibri" panose="020F0502020204030204" pitchFamily="34" charset="0"/>
                <a:cs typeface="Calibri" panose="020F0502020204030204" pitchFamily="34" charset="0"/>
              </a:rPr>
              <a:t>Developing a </a:t>
            </a:r>
            <a:r>
              <a:rPr lang="en-US" sz="1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800" dirty="0">
                <a:latin typeface="Calibri" panose="020F0502020204030204" pitchFamily="34" charset="0"/>
                <a:ea typeface="Calibri" panose="020F0502020204030204" pitchFamily="34" charset="0"/>
                <a:cs typeface="Calibri" panose="020F0502020204030204" pitchFamily="34" charset="0"/>
              </a:rPr>
              <a:t> strategy: </a:t>
            </a:r>
          </a:p>
          <a:p>
            <a:pPr marL="457200" lvl="1"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Drafting the Strategy with defined initiatives and their targets (and indicators of achievement) within a specified timeline based upon (I) above and through active stakeholder engagement.</a:t>
            </a:r>
          </a:p>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III.   Implementing a </a:t>
            </a:r>
            <a:r>
              <a:rPr lang="en-US" sz="1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800" dirty="0">
                <a:latin typeface="Calibri" panose="020F0502020204030204" pitchFamily="34" charset="0"/>
                <a:ea typeface="Calibri" panose="020F0502020204030204" pitchFamily="34" charset="0"/>
                <a:cs typeface="Calibri" panose="020F0502020204030204" pitchFamily="34" charset="0"/>
              </a:rPr>
              <a:t> strategy: </a:t>
            </a:r>
          </a:p>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        a) developing a competency model and a certification framework, </a:t>
            </a:r>
          </a:p>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        b) developing capacity-building systems, </a:t>
            </a:r>
          </a:p>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        c) setting up incentive mechanisms, and</a:t>
            </a:r>
          </a:p>
          <a:p>
            <a:pPr marL="0" indent="0" algn="just">
              <a:buNone/>
            </a:pPr>
            <a:r>
              <a:rPr lang="en-US" sz="1800" dirty="0">
                <a:latin typeface="Calibri" panose="020F0502020204030204" pitchFamily="34" charset="0"/>
                <a:ea typeface="Calibri" panose="020F0502020204030204" pitchFamily="34" charset="0"/>
                <a:cs typeface="Calibri" panose="020F0502020204030204" pitchFamily="34" charset="0"/>
              </a:rPr>
              <a:t>        d) promoting collaborative approaches with knowledge </a:t>
            </a:r>
            <a:r>
              <a:rPr lang="en-US" sz="1800" dirty="0" err="1">
                <a:latin typeface="Calibri" panose="020F0502020204030204" pitchFamily="34" charset="0"/>
                <a:ea typeface="Calibri" panose="020F0502020204030204" pitchFamily="34" charset="0"/>
                <a:cs typeface="Calibri" panose="020F0502020204030204" pitchFamily="34" charset="0"/>
              </a:rPr>
              <a:t>centres</a:t>
            </a:r>
            <a:r>
              <a:rPr lang="en-US" sz="18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0022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FA82-C482-8408-EE09-B3AD12C109BD}"/>
              </a:ext>
            </a:extLst>
          </p:cNvPr>
          <p:cNvSpPr>
            <a:spLocks noGrp="1"/>
          </p:cNvSpPr>
          <p:nvPr>
            <p:ph type="title"/>
          </p:nvPr>
        </p:nvSpPr>
        <p:spPr>
          <a:xfrm>
            <a:off x="848412" y="365125"/>
            <a:ext cx="10505388" cy="1020615"/>
          </a:xfrm>
        </p:spPr>
        <p:txBody>
          <a:bodyPr>
            <a:normAutofit/>
          </a:bodyPr>
          <a:lstStyle/>
          <a:p>
            <a:r>
              <a:rPr lang="en-US" sz="2800" b="1" dirty="0"/>
              <a:t>OECD / MAPS- </a:t>
            </a:r>
            <a:r>
              <a:rPr lang="en-US" sz="2800" b="1" dirty="0" err="1"/>
              <a:t>Professionalisation</a:t>
            </a:r>
            <a:r>
              <a:rPr lang="en-US" sz="2800" b="1" dirty="0"/>
              <a:t> Assessment Module</a:t>
            </a:r>
          </a:p>
        </p:txBody>
      </p:sp>
      <p:sp>
        <p:nvSpPr>
          <p:cNvPr id="3" name="Content Placeholder 2">
            <a:extLst>
              <a:ext uri="{FF2B5EF4-FFF2-40B4-BE49-F238E27FC236}">
                <a16:creationId xmlns:a16="http://schemas.microsoft.com/office/drawing/2014/main" id="{02104910-29EE-24DD-011B-4D0F52F5E0F4}"/>
              </a:ext>
            </a:extLst>
          </p:cNvPr>
          <p:cNvSpPr>
            <a:spLocks noGrp="1"/>
          </p:cNvSpPr>
          <p:nvPr>
            <p:ph idx="1"/>
          </p:nvPr>
        </p:nvSpPr>
        <p:spPr>
          <a:xfrm>
            <a:off x="1677970" y="1244339"/>
            <a:ext cx="9675829" cy="4775462"/>
          </a:xfrm>
        </p:spPr>
        <p:txBody>
          <a:bodyPr>
            <a:normAutofit lnSpcReduction="10000"/>
          </a:bodyPr>
          <a:lstStyle/>
          <a:p>
            <a:pPr marL="0" indent="0" algn="just">
              <a:buNone/>
            </a:pPr>
            <a:r>
              <a:rPr lang="en-US" sz="1600" dirty="0">
                <a:latin typeface="Calibri" panose="020F0502020204030204" pitchFamily="34" charset="0"/>
                <a:ea typeface="Calibri" panose="020F0502020204030204" pitchFamily="34" charset="0"/>
                <a:cs typeface="Calibri" panose="020F0502020204030204" pitchFamily="34" charset="0"/>
              </a:rPr>
              <a:t>This is a supplementary stand-alone Module that further develops upon the PP training/capacity-building requirements presented in the Core MAPS Module (Assessment of PP Systems). It was first introduced in 2019/2020.</a:t>
            </a:r>
          </a:p>
          <a:p>
            <a:pPr marL="0" indent="0" algn="just">
              <a:buNone/>
            </a:pPr>
            <a:r>
              <a:rPr lang="en-US" sz="1600" dirty="0">
                <a:latin typeface="Calibri" panose="020F0502020204030204" pitchFamily="34" charset="0"/>
                <a:ea typeface="Calibri" panose="020F0502020204030204" pitchFamily="34" charset="0"/>
                <a:cs typeface="Calibri" panose="020F0502020204030204" pitchFamily="34" charset="0"/>
              </a:rPr>
              <a:t>OECD/MAPS </a:t>
            </a:r>
            <a:r>
              <a:rPr lang="en-US" sz="16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600" dirty="0">
                <a:latin typeface="Calibri" panose="020F0502020204030204" pitchFamily="34" charset="0"/>
                <a:ea typeface="Calibri" panose="020F0502020204030204" pitchFamily="34" charset="0"/>
                <a:cs typeface="Calibri" panose="020F0502020204030204" pitchFamily="34" charset="0"/>
              </a:rPr>
              <a:t> Module focuses mainly on assessment of the existence of conditions (regulatory and policy framework, institutional and managerial, operational and market capacity, and the system of integrity) that </a:t>
            </a:r>
            <a:r>
              <a:rPr lang="en-US" sz="1600" dirty="0" err="1">
                <a:latin typeface="Calibri" panose="020F0502020204030204" pitchFamily="34" charset="0"/>
                <a:ea typeface="Calibri" panose="020F0502020204030204" pitchFamily="34" charset="0"/>
                <a:cs typeface="Calibri" panose="020F0502020204030204" pitchFamily="34" charset="0"/>
              </a:rPr>
              <a:t>favour</a:t>
            </a:r>
            <a:r>
              <a:rPr lang="en-US" sz="1600" dirty="0">
                <a:latin typeface="Calibri" panose="020F0502020204030204" pitchFamily="34" charset="0"/>
                <a:ea typeface="Calibri" panose="020F0502020204030204" pitchFamily="34" charset="0"/>
                <a:cs typeface="Calibri" panose="020F0502020204030204" pitchFamily="34" charset="0"/>
              </a:rPr>
              <a:t> and promote the development of the PP profession.</a:t>
            </a:r>
          </a:p>
          <a:p>
            <a:pPr marL="0" indent="0" algn="just">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1600" dirty="0">
                <a:latin typeface="Calibri" panose="020F0502020204030204" pitchFamily="34" charset="0"/>
                <a:ea typeface="Calibri" panose="020F0502020204030204" pitchFamily="34" charset="0"/>
                <a:cs typeface="Calibri" panose="020F0502020204030204" pitchFamily="34" charset="0"/>
              </a:rPr>
              <a:t>As per OECD / MAPS </a:t>
            </a:r>
            <a:r>
              <a:rPr lang="en-US" sz="16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600" dirty="0">
                <a:latin typeface="Calibri" panose="020F0502020204030204" pitchFamily="34" charset="0"/>
                <a:ea typeface="Calibri" panose="020F0502020204030204" pitchFamily="34" charset="0"/>
                <a:cs typeface="Calibri" panose="020F0502020204030204" pitchFamily="34" charset="0"/>
              </a:rPr>
              <a:t> Module : </a:t>
            </a:r>
            <a:r>
              <a:rPr lang="en-US" sz="1600" dirty="0" err="1">
                <a:latin typeface="Calibri" panose="020F0502020204030204" pitchFamily="34" charset="0"/>
                <a:ea typeface="Calibri" panose="020F0502020204030204" pitchFamily="34" charset="0"/>
                <a:cs typeface="Calibri" panose="020F0502020204030204" pitchFamily="34" charset="0"/>
              </a:rPr>
              <a:t>professionalisation</a:t>
            </a:r>
            <a:r>
              <a:rPr lang="en-US" sz="1600" dirty="0">
                <a:latin typeface="Calibri" panose="020F0502020204030204" pitchFamily="34" charset="0"/>
                <a:ea typeface="Calibri" panose="020F0502020204030204" pitchFamily="34" charset="0"/>
                <a:cs typeface="Calibri" panose="020F0502020204030204" pitchFamily="34" charset="0"/>
              </a:rPr>
              <a:t> of public procurement has a double meaning</a:t>
            </a:r>
          </a:p>
          <a:p>
            <a:pPr marL="285750" indent="-285750" algn="just">
              <a:buAutoNum type="romanLcParenBoth"/>
            </a:pPr>
            <a:r>
              <a:rPr lang="en-US" sz="1600" b="1" dirty="0" err="1">
                <a:latin typeface="Calibri" panose="020F0502020204030204" pitchFamily="34" charset="0"/>
                <a:ea typeface="Calibri" panose="020F0502020204030204" pitchFamily="34" charset="0"/>
                <a:cs typeface="Calibri" panose="020F0502020204030204" pitchFamily="34" charset="0"/>
              </a:rPr>
              <a:t>Professionalisation</a:t>
            </a:r>
            <a:r>
              <a:rPr lang="en-US" sz="1600" dirty="0">
                <a:latin typeface="Calibri" panose="020F0502020204030204" pitchFamily="34" charset="0"/>
                <a:ea typeface="Calibri" panose="020F0502020204030204" pitchFamily="34" charset="0"/>
                <a:cs typeface="Calibri" panose="020F0502020204030204" pitchFamily="34" charset="0"/>
              </a:rPr>
              <a:t>: the process by which the occupation of public procurement practitioners becomes a real profession of highest integrity and competence, distinct from other existing professions ("procurement is </a:t>
            </a:r>
            <a:r>
              <a:rPr lang="en-US" sz="1600" dirty="0" err="1">
                <a:latin typeface="Calibri" panose="020F0502020204030204" pitchFamily="34" charset="0"/>
                <a:ea typeface="Calibri" panose="020F0502020204030204" pitchFamily="34" charset="0"/>
                <a:cs typeface="Calibri" panose="020F0502020204030204" pitchFamily="34" charset="0"/>
              </a:rPr>
              <a:t>recognised</a:t>
            </a:r>
            <a:r>
              <a:rPr lang="en-US" sz="1600" dirty="0">
                <a:latin typeface="Calibri" panose="020F0502020204030204" pitchFamily="34" charset="0"/>
                <a:ea typeface="Calibri" panose="020F0502020204030204" pitchFamily="34" charset="0"/>
                <a:cs typeface="Calibri" panose="020F0502020204030204" pitchFamily="34" charset="0"/>
              </a:rPr>
              <a:t> as a profession in the country's public service"); and</a:t>
            </a:r>
          </a:p>
          <a:p>
            <a:pPr marL="285750" indent="-285750" algn="just">
              <a:buAutoNum type="romanLcParenBoth"/>
            </a:pPr>
            <a:r>
              <a:rPr lang="en-US" sz="1600" b="1" dirty="0">
                <a:latin typeface="Calibri" panose="020F0502020204030204" pitchFamily="34" charset="0"/>
                <a:ea typeface="Calibri" panose="020F0502020204030204" pitchFamily="34" charset="0"/>
                <a:cs typeface="Calibri" panose="020F0502020204030204" pitchFamily="34" charset="0"/>
              </a:rPr>
              <a:t>Professionalism</a:t>
            </a:r>
            <a:r>
              <a:rPr lang="en-US" sz="1600" dirty="0">
                <a:latin typeface="Calibri" panose="020F0502020204030204" pitchFamily="34" charset="0"/>
                <a:ea typeface="Calibri" panose="020F0502020204030204" pitchFamily="34" charset="0"/>
                <a:cs typeface="Calibri" panose="020F0502020204030204" pitchFamily="34" charset="0"/>
              </a:rPr>
              <a:t>: the process by which the overall competencies and skills of procurement officials are improved and </a:t>
            </a:r>
            <a:r>
              <a:rPr lang="en-US" sz="1600" dirty="0" err="1">
                <a:latin typeface="Calibri" panose="020F0502020204030204" pitchFamily="34" charset="0"/>
                <a:ea typeface="Calibri" panose="020F0502020204030204" pitchFamily="34" charset="0"/>
                <a:cs typeface="Calibri" panose="020F0502020204030204" pitchFamily="34" charset="0"/>
              </a:rPr>
              <a:t>recognised</a:t>
            </a:r>
            <a:r>
              <a:rPr lang="en-US" sz="1600" dirty="0">
                <a:latin typeface="Calibri" panose="020F0502020204030204" pitchFamily="34" charset="0"/>
                <a:ea typeface="Calibri" panose="020F0502020204030204" pitchFamily="34" charset="0"/>
                <a:cs typeface="Calibri" panose="020F0502020204030204" pitchFamily="34" charset="0"/>
              </a:rPr>
              <a:t> in order to deliver overall better outcomes ("strategies and programs are in place to develop the capacity of procurement staff and other key actors involved in public procurement").</a:t>
            </a:r>
          </a:p>
          <a:p>
            <a:pPr marL="0" indent="0" algn="just">
              <a:buNone/>
            </a:pPr>
            <a:r>
              <a:rPr lang="en-US" sz="1600" dirty="0">
                <a:latin typeface="Calibri" panose="020F0502020204030204" pitchFamily="34" charset="0"/>
                <a:ea typeface="Calibri" panose="020F0502020204030204" pitchFamily="34" charset="0"/>
                <a:cs typeface="Calibri" panose="020F0502020204030204" pitchFamily="34" charset="0"/>
              </a:rPr>
              <a:t>The module comprises ten (10) indicators and 21 sub-indicators to be assessed. The indicators rest on the four pillars of the MAPS core module: a) the existing legal and policy framework: b) the institutional framework and management capacity; c) procurement operations and market practices; and d) accountability, integrity, and transparency of the procurement system. </a:t>
            </a:r>
          </a:p>
          <a:p>
            <a:pPr marL="0" indent="0">
              <a:buNone/>
            </a:pPr>
            <a:endParaRPr lang="en-US" dirty="0"/>
          </a:p>
        </p:txBody>
      </p:sp>
    </p:spTree>
    <p:extLst>
      <p:ext uri="{BB962C8B-B14F-4D97-AF65-F5344CB8AC3E}">
        <p14:creationId xmlns:p14="http://schemas.microsoft.com/office/powerpoint/2010/main" val="202627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F4B7-4A38-050D-6256-66C3ED82A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F01C6-C705-7D15-993F-295379DC6BFB}"/>
              </a:ext>
            </a:extLst>
          </p:cNvPr>
          <p:cNvSpPr>
            <a:spLocks noGrp="1"/>
          </p:cNvSpPr>
          <p:nvPr>
            <p:ph type="title"/>
          </p:nvPr>
        </p:nvSpPr>
        <p:spPr>
          <a:xfrm>
            <a:off x="970960" y="365125"/>
            <a:ext cx="10382839" cy="718957"/>
          </a:xfrm>
        </p:spPr>
        <p:txBody>
          <a:bodyPr>
            <a:normAutofit/>
          </a:bodyPr>
          <a:lstStyle/>
          <a:p>
            <a:r>
              <a:rPr lang="en-US" sz="2800" dirty="0"/>
              <a:t>THE ROADMAP TOWARDS PP PROFESSIONALISATION</a:t>
            </a:r>
          </a:p>
        </p:txBody>
      </p:sp>
      <p:sp>
        <p:nvSpPr>
          <p:cNvPr id="3" name="Content Placeholder 2">
            <a:extLst>
              <a:ext uri="{FF2B5EF4-FFF2-40B4-BE49-F238E27FC236}">
                <a16:creationId xmlns:a16="http://schemas.microsoft.com/office/drawing/2014/main" id="{2637F3A9-A05E-673F-A53E-16E6D8B7FCAC}"/>
              </a:ext>
            </a:extLst>
          </p:cNvPr>
          <p:cNvSpPr>
            <a:spLocks noGrp="1"/>
          </p:cNvSpPr>
          <p:nvPr>
            <p:ph idx="1"/>
          </p:nvPr>
        </p:nvSpPr>
        <p:spPr>
          <a:xfrm>
            <a:off x="1659118" y="1159497"/>
            <a:ext cx="9694682" cy="4860303"/>
          </a:xfrm>
        </p:spPr>
        <p:txBody>
          <a:bodyPr>
            <a:normAutofit/>
          </a:bodyPr>
          <a:lstStyle/>
          <a:p>
            <a:pPr marL="0" indent="0" algn="just">
              <a:buNone/>
            </a:pPr>
            <a:r>
              <a:rPr lang="en-US" sz="2000" dirty="0">
                <a:latin typeface="Calibri" panose="020F0502020204030204" pitchFamily="34" charset="0"/>
                <a:ea typeface="Calibri" panose="020F0502020204030204" pitchFamily="34" charset="0"/>
                <a:cs typeface="Calibri" panose="020F0502020204030204" pitchFamily="34" charset="0"/>
              </a:rPr>
              <a:t>PP </a:t>
            </a:r>
            <a:r>
              <a:rPr lang="en-US" sz="20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000" dirty="0">
                <a:latin typeface="Calibri" panose="020F0502020204030204" pitchFamily="34" charset="0"/>
                <a:ea typeface="Calibri" panose="020F0502020204030204" pitchFamily="34" charset="0"/>
                <a:cs typeface="Calibri" panose="020F0502020204030204" pitchFamily="34" charset="0"/>
              </a:rPr>
              <a:t> process may take different paths in the pursuit of staffing the PP function with highly qualified personnel. This path can include:</a:t>
            </a:r>
          </a:p>
          <a:p>
            <a:pPr marL="514350" indent="-514350" algn="just">
              <a:buAutoNum type="alphaLcParenR"/>
            </a:pPr>
            <a:r>
              <a:rPr lang="en-US" sz="2000" dirty="0">
                <a:latin typeface="Calibri" panose="020F0502020204030204" pitchFamily="34" charset="0"/>
                <a:ea typeface="Calibri" panose="020F0502020204030204" pitchFamily="34" charset="0"/>
                <a:cs typeface="Calibri" panose="020F0502020204030204" pitchFamily="34" charset="0"/>
              </a:rPr>
              <a:t>The recognition by the normative/regulatory function and the country’s public service of the existence of the PP profession as well as its strategic function in the implementation of policy choices of procuring entities; </a:t>
            </a:r>
          </a:p>
          <a:p>
            <a:pPr marL="514350" indent="-514350" algn="just">
              <a:buAutoNum type="alphaLcParenR"/>
            </a:pPr>
            <a:r>
              <a:rPr lang="en-US" sz="2000" dirty="0">
                <a:latin typeface="Calibri" panose="020F0502020204030204" pitchFamily="34" charset="0"/>
                <a:ea typeface="Calibri" panose="020F0502020204030204" pitchFamily="34" charset="0"/>
                <a:cs typeface="Calibri" panose="020F0502020204030204" pitchFamily="34" charset="0"/>
              </a:rPr>
              <a:t>Development of a Competence Framework with designated levels of proficiency including the definition of standards for professional conduct, which are explicit, systematic, mandatory and public service oriented, are incorporated into codes of ethics, whose violation leads to the application of professional sanctions that, in serious cases, include the exclusion of the offender from the profession and its privileges; </a:t>
            </a:r>
          </a:p>
          <a:p>
            <a:pPr marL="514350" indent="-514350" algn="just">
              <a:buAutoNum type="alphaLcParenR"/>
            </a:pPr>
            <a:r>
              <a:rPr lang="en-US" sz="2000" dirty="0">
                <a:latin typeface="Calibri" panose="020F0502020204030204" pitchFamily="34" charset="0"/>
                <a:ea typeface="Calibri" panose="020F0502020204030204" pitchFamily="34" charset="0"/>
                <a:cs typeface="Calibri" panose="020F0502020204030204" pitchFamily="34" charset="0"/>
              </a:rPr>
              <a:t>Development of PP implementation tools and templates (e-Procurement tools, guidelines, manuals, templates and standard documents, cooperation tools, with corresponding training, support and expertise; </a:t>
            </a:r>
          </a:p>
          <a:p>
            <a:pPr marL="514350" indent="-514350" algn="just">
              <a:buAutoNum type="alphaLcParenR"/>
            </a:pPr>
            <a:endParaRPr lang="en-US" dirty="0"/>
          </a:p>
        </p:txBody>
      </p:sp>
    </p:spTree>
    <p:extLst>
      <p:ext uri="{BB962C8B-B14F-4D97-AF65-F5344CB8AC3E}">
        <p14:creationId xmlns:p14="http://schemas.microsoft.com/office/powerpoint/2010/main" val="270822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D03D-0D7C-C780-DE1F-E323A6011197}"/>
              </a:ext>
            </a:extLst>
          </p:cNvPr>
          <p:cNvSpPr>
            <a:spLocks noGrp="1"/>
          </p:cNvSpPr>
          <p:nvPr>
            <p:ph type="title"/>
          </p:nvPr>
        </p:nvSpPr>
        <p:spPr>
          <a:xfrm>
            <a:off x="970960" y="365125"/>
            <a:ext cx="10382839" cy="718957"/>
          </a:xfrm>
        </p:spPr>
        <p:txBody>
          <a:bodyPr>
            <a:normAutofit/>
          </a:bodyPr>
          <a:lstStyle/>
          <a:p>
            <a:r>
              <a:rPr lang="en-US" sz="2800" dirty="0"/>
              <a:t>THE ROADMAP TOWARDS PP PROFESSIONALISATION</a:t>
            </a:r>
          </a:p>
        </p:txBody>
      </p:sp>
      <p:sp>
        <p:nvSpPr>
          <p:cNvPr id="3" name="Content Placeholder 2">
            <a:extLst>
              <a:ext uri="{FF2B5EF4-FFF2-40B4-BE49-F238E27FC236}">
                <a16:creationId xmlns:a16="http://schemas.microsoft.com/office/drawing/2014/main" id="{B132F31B-1B4B-8E6A-1CA3-1D2F9B5F584C}"/>
              </a:ext>
            </a:extLst>
          </p:cNvPr>
          <p:cNvSpPr>
            <a:spLocks noGrp="1"/>
          </p:cNvSpPr>
          <p:nvPr>
            <p:ph idx="1"/>
          </p:nvPr>
        </p:nvSpPr>
        <p:spPr>
          <a:xfrm>
            <a:off x="1659118" y="1159497"/>
            <a:ext cx="9694682" cy="4860303"/>
          </a:xfrm>
        </p:spPr>
        <p:txBody>
          <a:bodyPr>
            <a:normAutofit/>
          </a:bodyPr>
          <a:lstStyle/>
          <a:p>
            <a:pPr marL="0" indent="0" algn="just">
              <a:buNone/>
            </a:pPr>
            <a:endParaRPr lang="en-US" sz="2000" kern="1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2000" kern="100" dirty="0">
                <a:latin typeface="Calibri" panose="020F0502020204030204" pitchFamily="34" charset="0"/>
                <a:ea typeface="Calibri" panose="020F0502020204030204" pitchFamily="34" charset="0"/>
                <a:cs typeface="Calibri" panose="020F0502020204030204" pitchFamily="34" charset="0"/>
              </a:rPr>
              <a:t>d) Certification of PP practitioners: A formal recognition that an individual has met certain predefined standards or competencies. It is provided by a certification body (which itself should ideally be accredited), usually with validity renewal conditions.</a:t>
            </a:r>
          </a:p>
          <a:p>
            <a:pPr marL="342900" indent="-342900" algn="just">
              <a:buAutoNum type="alphaLcParenR" startAt="5"/>
            </a:pPr>
            <a:r>
              <a:rPr lang="en-US" sz="2000" kern="100" dirty="0">
                <a:effectLst/>
                <a:latin typeface="Calibri" panose="020F0502020204030204" pitchFamily="34" charset="0"/>
                <a:ea typeface="Calibri" panose="020F0502020204030204" pitchFamily="34" charset="0"/>
                <a:cs typeface="Calibri" panose="020F0502020204030204" pitchFamily="34" charset="0"/>
              </a:rPr>
              <a:t>Accreditation of certification bodies:</a:t>
            </a:r>
            <a:r>
              <a:rPr lang="en-US" sz="2000" b="1" kern="100" dirty="0">
                <a:effectLst/>
                <a:latin typeface="Calibri" panose="020F0502020204030204" pitchFamily="34" charset="0"/>
                <a:ea typeface="Calibri" panose="020F0502020204030204" pitchFamily="34" charset="0"/>
                <a:cs typeface="Calibri" panose="020F0502020204030204" pitchFamily="34" charset="0"/>
              </a:rPr>
              <a:t> </a:t>
            </a:r>
            <a:r>
              <a:rPr lang="en-US" sz="2000" kern="100" dirty="0">
                <a:effectLst/>
                <a:latin typeface="Calibri" panose="020F0502020204030204" pitchFamily="34" charset="0"/>
                <a:ea typeface="Calibri" panose="020F0502020204030204" pitchFamily="34" charset="0"/>
                <a:cs typeface="Calibri" panose="020F0502020204030204" pitchFamily="34" charset="0"/>
              </a:rPr>
              <a:t>A third-party attestation that a certification body (or training provider) is competent to perform specific tasks. It is provided by a national accreditation body (a public entity or the normative/regulatory body for PP)</a:t>
            </a:r>
          </a:p>
          <a:p>
            <a:pPr marL="342900" indent="-342900" algn="just">
              <a:buAutoNum type="alphaLcParenR" startAt="5"/>
            </a:pPr>
            <a:r>
              <a:rPr lang="en-US" sz="2000" dirty="0">
                <a:latin typeface="Calibri" panose="020F0502020204030204" pitchFamily="34" charset="0"/>
                <a:ea typeface="Calibri" panose="020F0502020204030204" pitchFamily="34" charset="0"/>
                <a:cs typeface="Calibri" panose="020F0502020204030204" pitchFamily="34" charset="0"/>
              </a:rPr>
              <a:t>The definition of areas of practice reserved to public procurement professionals, excluding their practice by those not </a:t>
            </a:r>
            <a:r>
              <a:rPr lang="en-US" sz="2000" dirty="0" err="1">
                <a:latin typeface="Calibri" panose="020F0502020204030204" pitchFamily="34" charset="0"/>
                <a:ea typeface="Calibri" panose="020F0502020204030204" pitchFamily="34" charset="0"/>
                <a:cs typeface="Calibri" panose="020F0502020204030204" pitchFamily="34" charset="0"/>
              </a:rPr>
              <a:t>recognised</a:t>
            </a:r>
            <a:r>
              <a:rPr lang="en-US" sz="2000" dirty="0">
                <a:latin typeface="Calibri" panose="020F0502020204030204" pitchFamily="34" charset="0"/>
                <a:ea typeface="Calibri" panose="020F0502020204030204" pitchFamily="34" charset="0"/>
                <a:cs typeface="Calibri" panose="020F0502020204030204" pitchFamily="34" charset="0"/>
              </a:rPr>
              <a:t> as professionals (“occupational closure”), with appointment/promotion competitive and based on qualifications and competencies specified; and</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514350" indent="-514350" algn="just">
              <a:buAutoNum type="alphaLcParenR"/>
            </a:pPr>
            <a:endParaRPr lang="en-US" dirty="0"/>
          </a:p>
        </p:txBody>
      </p:sp>
    </p:spTree>
    <p:extLst>
      <p:ext uri="{BB962C8B-B14F-4D97-AF65-F5344CB8AC3E}">
        <p14:creationId xmlns:p14="http://schemas.microsoft.com/office/powerpoint/2010/main" val="1332083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FDD22-2CD7-670A-77C9-086F9EC1F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E5669-0C69-7102-1122-B611B87307DB}"/>
              </a:ext>
            </a:extLst>
          </p:cNvPr>
          <p:cNvSpPr>
            <a:spLocks noGrp="1"/>
          </p:cNvSpPr>
          <p:nvPr>
            <p:ph type="title"/>
          </p:nvPr>
        </p:nvSpPr>
        <p:spPr>
          <a:xfrm>
            <a:off x="970960" y="365125"/>
            <a:ext cx="10382839" cy="718957"/>
          </a:xfrm>
        </p:spPr>
        <p:txBody>
          <a:bodyPr>
            <a:normAutofit/>
          </a:bodyPr>
          <a:lstStyle/>
          <a:p>
            <a:r>
              <a:rPr lang="en-US" sz="2800" dirty="0"/>
              <a:t>THE ROADMAP TOWARDS PP PROFESSIONALISATION</a:t>
            </a:r>
          </a:p>
        </p:txBody>
      </p:sp>
      <p:sp>
        <p:nvSpPr>
          <p:cNvPr id="3" name="Content Placeholder 2">
            <a:extLst>
              <a:ext uri="{FF2B5EF4-FFF2-40B4-BE49-F238E27FC236}">
                <a16:creationId xmlns:a16="http://schemas.microsoft.com/office/drawing/2014/main" id="{0B51A6D9-2ADA-B2BA-D9FD-DF88EBA2D74E}"/>
              </a:ext>
            </a:extLst>
          </p:cNvPr>
          <p:cNvSpPr>
            <a:spLocks noGrp="1"/>
          </p:cNvSpPr>
          <p:nvPr>
            <p:ph idx="1"/>
          </p:nvPr>
        </p:nvSpPr>
        <p:spPr>
          <a:xfrm>
            <a:off x="1659118" y="1159497"/>
            <a:ext cx="9694682" cy="4860303"/>
          </a:xfrm>
        </p:spPr>
        <p:txBody>
          <a:bodyPr>
            <a:normAutofit/>
          </a:bodyPr>
          <a:lstStyle/>
          <a:p>
            <a:pPr marL="457200" indent="-457200" algn="just">
              <a:buAutoNum type="alphaLcParenR" startAt="7"/>
            </a:pPr>
            <a:r>
              <a:rPr lang="en-US" sz="2000" dirty="0">
                <a:latin typeface="Calibri" panose="020F0502020204030204" pitchFamily="34" charset="0"/>
                <a:ea typeface="Calibri" panose="020F0502020204030204" pitchFamily="34" charset="0"/>
                <a:cs typeface="Calibri" panose="020F0502020204030204" pitchFamily="34" charset="0"/>
              </a:rPr>
              <a:t>The establishment of levels of remuneration, staff development and training, according to the professional status, levels of education, experience, and risks in the exercise of the public procurement profession, with performance being evaluated on a regular and consistent basis.</a:t>
            </a:r>
          </a:p>
          <a:p>
            <a:pPr marL="457200" indent="-457200" algn="just">
              <a:buAutoNum type="alphaLcParenR" startAt="7"/>
            </a:pPr>
            <a:r>
              <a:rPr lang="en-US" sz="2000" dirty="0">
                <a:latin typeface="Calibri" panose="020F0502020204030204" pitchFamily="34" charset="0"/>
                <a:ea typeface="Calibri" panose="020F0502020204030204" pitchFamily="34" charset="0"/>
                <a:cs typeface="Calibri" panose="020F0502020204030204" pitchFamily="34" charset="0"/>
              </a:rPr>
              <a:t>Collaboration with knowledge </a:t>
            </a:r>
            <a:r>
              <a:rPr lang="en-US" sz="2000" dirty="0" err="1">
                <a:latin typeface="Calibri" panose="020F0502020204030204" pitchFamily="34" charset="0"/>
                <a:ea typeface="Calibri" panose="020F0502020204030204" pitchFamily="34" charset="0"/>
                <a:cs typeface="Calibri" panose="020F0502020204030204" pitchFamily="34" charset="0"/>
              </a:rPr>
              <a:t>centres</a:t>
            </a:r>
            <a:r>
              <a:rPr lang="en-US" sz="2000" dirty="0">
                <a:latin typeface="Calibri" panose="020F0502020204030204" pitchFamily="34" charset="0"/>
                <a:ea typeface="Calibri" panose="020F0502020204030204" pitchFamily="34" charset="0"/>
                <a:cs typeface="Calibri" panose="020F0502020204030204" pitchFamily="34" charset="0"/>
              </a:rPr>
              <a:t> equipped with </a:t>
            </a:r>
            <a:r>
              <a:rPr lang="en-US" sz="2000" dirty="0" err="1">
                <a:latin typeface="Calibri" panose="020F0502020204030204" pitchFamily="34" charset="0"/>
                <a:ea typeface="Calibri" panose="020F0502020204030204" pitchFamily="34" charset="0"/>
                <a:cs typeface="Calibri" panose="020F0502020204030204" pitchFamily="34" charset="0"/>
              </a:rPr>
              <a:t>specialised</a:t>
            </a:r>
            <a:r>
              <a:rPr lang="en-US" sz="2000" dirty="0">
                <a:latin typeface="Calibri" panose="020F0502020204030204" pitchFamily="34" charset="0"/>
                <a:ea typeface="Calibri" panose="020F0502020204030204" pitchFamily="34" charset="0"/>
                <a:cs typeface="Calibri" panose="020F0502020204030204" pitchFamily="34" charset="0"/>
              </a:rPr>
              <a:t> expertise in public procurement like research bodies and universities to promote collaborative approaches to improve skills and competences (joint research and training based on the Competence Framework) including introduction of university degrees in PP.</a:t>
            </a:r>
          </a:p>
        </p:txBody>
      </p:sp>
    </p:spTree>
    <p:extLst>
      <p:ext uri="{BB962C8B-B14F-4D97-AF65-F5344CB8AC3E}">
        <p14:creationId xmlns:p14="http://schemas.microsoft.com/office/powerpoint/2010/main" val="425331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FD7F-17FE-816C-713C-BC79EEDAF9AD}"/>
              </a:ext>
            </a:extLst>
          </p:cNvPr>
          <p:cNvSpPr>
            <a:spLocks noGrp="1"/>
          </p:cNvSpPr>
          <p:nvPr>
            <p:ph type="title"/>
          </p:nvPr>
        </p:nvSpPr>
        <p:spPr>
          <a:xfrm>
            <a:off x="232229" y="365125"/>
            <a:ext cx="11959771" cy="1325563"/>
          </a:xfrm>
        </p:spPr>
        <p:txBody>
          <a:bodyPr/>
          <a:lstStyle/>
          <a:p>
            <a:r>
              <a:rPr lang="en-US" sz="4400" dirty="0"/>
              <a:t>Professionalization in Public Procurement in the Philippine</a:t>
            </a:r>
            <a:endParaRPr lang="en-US" dirty="0"/>
          </a:p>
        </p:txBody>
      </p:sp>
      <p:sp>
        <p:nvSpPr>
          <p:cNvPr id="3" name="Content Placeholder 2">
            <a:extLst>
              <a:ext uri="{FF2B5EF4-FFF2-40B4-BE49-F238E27FC236}">
                <a16:creationId xmlns:a16="http://schemas.microsoft.com/office/drawing/2014/main" id="{2F10DADC-1FAB-A548-D853-ECF83ADBB44E}"/>
              </a:ext>
            </a:extLst>
          </p:cNvPr>
          <p:cNvSpPr>
            <a:spLocks noGrp="1"/>
          </p:cNvSpPr>
          <p:nvPr>
            <p:ph idx="1"/>
          </p:nvPr>
        </p:nvSpPr>
        <p:spPr>
          <a:xfrm>
            <a:off x="1959428" y="1825625"/>
            <a:ext cx="9394371" cy="4667250"/>
          </a:xfrm>
        </p:spPr>
        <p:txBody>
          <a:bodyPr>
            <a:normAutofit fontScale="62500" lnSpcReduction="20000"/>
          </a:bodyPr>
          <a:lstStyle/>
          <a:p>
            <a:pPr marL="0" marR="0">
              <a:buNone/>
            </a:pPr>
            <a:r>
              <a:rPr lang="en-US"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present, civil servants undertaking public procurement responsibilities are encouraged to undergo professional training and certification. The Government Procurement Policy Board – Technical Support Office 	(GPPB-TSO), in collaboration with institutions like Central Luzon State University (CLSU), offers the Public Procurement Specialist Certification Course. This program comprises three levels basic , intermediate and advanced, This cover public procurement Principles, Legal Context, Audit, Performance Monitoring, Fraud, Infrastructure Projects, Leadership, Planning, Contract Management, Supply Chain, Goods, Consulting Services, Ethics and Green Procurement.</a:t>
            </a:r>
            <a:endParaRPr lang="en-US" sz="3000" dirty="0">
              <a:effectLst/>
              <a:latin typeface="Calibri" panose="020F0502020204030204" pitchFamily="34" charset="0"/>
              <a:ea typeface="Calibri" panose="020F0502020204030204" pitchFamily="34" charset="0"/>
            </a:endParaRPr>
          </a:p>
          <a:p>
            <a:pPr marL="0" marR="0" indent="457200">
              <a:buNone/>
            </a:pPr>
            <a:r>
              <a:rPr lang="en-US" sz="3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move from enhancing Procurement Professionalism towards Procurement Professionalization in the Philippines</a:t>
            </a:r>
            <a:endParaRPr lang="en-US" sz="3000" dirty="0">
              <a:effectLst/>
              <a:latin typeface="Calibri" panose="020F0502020204030204" pitchFamily="34" charset="0"/>
              <a:ea typeface="Calibri" panose="020F0502020204030204" pitchFamily="34" charset="0"/>
            </a:endParaRPr>
          </a:p>
          <a:p>
            <a:pPr marL="0" marR="0">
              <a:buNone/>
            </a:pPr>
            <a:r>
              <a:rPr lang="en-US"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New Procurement Act of July 2023 stipulates that procurement professionalization is a core principle of procurement policy in the Philippines.  Sec 46 of the Act requires the Department of Budget and Management (DBM) to create procurement positions in government service based on qualification standards recommended by the Government Procurement Policy Board (GPPB) and approved by the Civil Service Commission (CSC). 	Under this Sec 46, the Professional Regulation Commission (PRC), in consultation with the GPPB, is tasked with establishing, administering, and regulating the procurement professionalization program, which includes the continuing education of public procurement professionals as a requirement for holding a procurement position in government</a:t>
            </a:r>
            <a:endParaRPr lang="en-US" sz="3000" dirty="0">
              <a:effectLst/>
              <a:latin typeface="Calibri" panose="020F0502020204030204" pitchFamily="34" charset="0"/>
              <a:ea typeface="Calibri" panose="020F0502020204030204" pitchFamily="34" charset="0"/>
            </a:endParaRPr>
          </a:p>
          <a:p>
            <a:pPr>
              <a:buNone/>
            </a:pPr>
            <a:br>
              <a:rPr lang="en-US" sz="1800" dirty="0">
                <a:solidFill>
                  <a:srgbClr val="000000"/>
                </a:solidFill>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337872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809E-51B0-0E3D-B793-35DFCEAF3EB1}"/>
              </a:ext>
            </a:extLst>
          </p:cNvPr>
          <p:cNvSpPr>
            <a:spLocks noGrp="1"/>
          </p:cNvSpPr>
          <p:nvPr>
            <p:ph type="title"/>
          </p:nvPr>
        </p:nvSpPr>
        <p:spPr>
          <a:xfrm>
            <a:off x="810705" y="365126"/>
            <a:ext cx="10543095" cy="822652"/>
          </a:xfrm>
        </p:spPr>
        <p:txBody>
          <a:bodyPr>
            <a:normAutofit/>
          </a:bodyPr>
          <a:lstStyle/>
          <a:p>
            <a:r>
              <a:rPr lang="en-US" sz="2800" dirty="0"/>
              <a:t>CONCLUSIONS</a:t>
            </a:r>
          </a:p>
        </p:txBody>
      </p:sp>
      <p:sp>
        <p:nvSpPr>
          <p:cNvPr id="3" name="Content Placeholder 2">
            <a:extLst>
              <a:ext uri="{FF2B5EF4-FFF2-40B4-BE49-F238E27FC236}">
                <a16:creationId xmlns:a16="http://schemas.microsoft.com/office/drawing/2014/main" id="{467FB076-1D9E-8990-224A-07185E61D31B}"/>
              </a:ext>
            </a:extLst>
          </p:cNvPr>
          <p:cNvSpPr>
            <a:spLocks noGrp="1"/>
          </p:cNvSpPr>
          <p:nvPr>
            <p:ph idx="1"/>
          </p:nvPr>
        </p:nvSpPr>
        <p:spPr>
          <a:xfrm>
            <a:off x="1649691" y="1187779"/>
            <a:ext cx="9704109" cy="4832022"/>
          </a:xfrm>
        </p:spPr>
        <p:txBody>
          <a:bodyPr>
            <a:normAutofit fontScale="62500" lnSpcReduction="20000"/>
          </a:bodyPr>
          <a:lstStyle/>
          <a:p>
            <a:pPr marL="0" indent="0" algn="just">
              <a:buNone/>
            </a:pPr>
            <a:r>
              <a:rPr lang="en-US" sz="2600" kern="100" dirty="0">
                <a:latin typeface="Calibri" panose="020F0502020204030204" pitchFamily="34" charset="0"/>
                <a:ea typeface="Calibri" panose="020F0502020204030204" pitchFamily="34" charset="0"/>
                <a:cs typeface="Calibri" panose="020F0502020204030204" pitchFamily="34" charset="0"/>
              </a:rPr>
              <a:t>The professionalization of public procurement is a long and complex process, which requires the participation of multiple actors of varied nature (public, private, civil society, professional associations, training providers, academic institutions, among others). </a:t>
            </a:r>
          </a:p>
          <a:p>
            <a:pPr marL="0" indent="0" algn="just">
              <a:buNone/>
            </a:pPr>
            <a:r>
              <a:rPr lang="en-US" sz="2600" kern="1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600" kern="100" dirty="0">
                <a:latin typeface="Calibri" panose="020F0502020204030204" pitchFamily="34" charset="0"/>
                <a:ea typeface="Calibri" panose="020F0502020204030204" pitchFamily="34" charset="0"/>
                <a:cs typeface="Calibri" panose="020F0502020204030204" pitchFamily="34" charset="0"/>
              </a:rPr>
              <a:t> of public procurement is still at an early stage, where many of the definitions of requirements and best practices are under development. Research further indicates that exact strategy prescriptions may not be “one size fits all” and that national strategies for promoting the processes of professionalization are better-tailored to be country-specific, incremental but without losing sight of the ultimate objective while focused on the provision of tools and resources that support the </a:t>
            </a:r>
            <a:r>
              <a:rPr lang="en-US" sz="2600" kern="1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600" kern="100" dirty="0">
                <a:latin typeface="Calibri" panose="020F0502020204030204" pitchFamily="34" charset="0"/>
                <a:ea typeface="Calibri" panose="020F0502020204030204" pitchFamily="34" charset="0"/>
                <a:cs typeface="Calibri" panose="020F0502020204030204" pitchFamily="34" charset="0"/>
              </a:rPr>
              <a:t> efforts of the country.</a:t>
            </a:r>
          </a:p>
          <a:p>
            <a:pPr marL="0" marR="0" algn="just">
              <a:lnSpc>
                <a:spcPct val="115000"/>
              </a:lnSpc>
              <a:spcAft>
                <a:spcPts val="800"/>
              </a:spcAft>
              <a:buNone/>
            </a:pPr>
            <a:r>
              <a:rPr lang="en-US" sz="2600" kern="100" dirty="0">
                <a:latin typeface="Calibri" panose="020F0502020204030204" pitchFamily="34" charset="0"/>
                <a:ea typeface="Calibri" panose="020F0502020204030204" pitchFamily="34" charset="0"/>
                <a:cs typeface="Calibri" panose="020F0502020204030204" pitchFamily="34" charset="0"/>
              </a:rPr>
              <a:t>Role of Government in the PP </a:t>
            </a:r>
            <a:r>
              <a:rPr lang="en-US" sz="2600" kern="1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600" kern="100" dirty="0">
                <a:latin typeface="Calibri" panose="020F0502020204030204" pitchFamily="34" charset="0"/>
                <a:ea typeface="Calibri" panose="020F0502020204030204" pitchFamily="34" charset="0"/>
                <a:cs typeface="Calibri" panose="020F0502020204030204" pitchFamily="34" charset="0"/>
              </a:rPr>
              <a:t> process:</a:t>
            </a:r>
          </a:p>
          <a:p>
            <a:pPr marL="342900" marR="0" lvl="0" indent="-342900" algn="just">
              <a:lnSpc>
                <a:spcPct val="115000"/>
              </a:lnSpc>
              <a:buFont typeface="+mj-lt"/>
              <a:buAutoNum type="arabicPeriod"/>
            </a:pPr>
            <a:r>
              <a:rPr lang="en-US" sz="2600" kern="100" dirty="0">
                <a:effectLst/>
                <a:latin typeface="Calibri" panose="020F0502020204030204" pitchFamily="34" charset="0"/>
                <a:ea typeface="Calibri" panose="020F0502020204030204" pitchFamily="34" charset="0"/>
                <a:cs typeface="Calibri" panose="020F0502020204030204" pitchFamily="34" charset="0"/>
              </a:rPr>
              <a:t>to promote the conditions for professionalism to arise and develop;</a:t>
            </a:r>
          </a:p>
          <a:p>
            <a:pPr marL="342900" marR="0" lvl="0" indent="-342900" algn="just">
              <a:lnSpc>
                <a:spcPct val="115000"/>
              </a:lnSpc>
              <a:buFont typeface="+mj-lt"/>
              <a:buAutoNum type="arabicPeriod"/>
            </a:pPr>
            <a:r>
              <a:rPr lang="en-US" sz="2600" kern="100" dirty="0">
                <a:effectLst/>
                <a:latin typeface="Calibri" panose="020F0502020204030204" pitchFamily="34" charset="0"/>
                <a:ea typeface="Calibri" panose="020F0502020204030204" pitchFamily="34" charset="0"/>
                <a:cs typeface="Calibri" panose="020F0502020204030204" pitchFamily="34" charset="0"/>
              </a:rPr>
              <a:t>define the conditions of a public procurement career in the </a:t>
            </a:r>
            <a:r>
              <a:rPr lang="en-US" sz="2600" kern="100" dirty="0">
                <a:latin typeface="Calibri" panose="020F0502020204030204" pitchFamily="34" charset="0"/>
                <a:ea typeface="Calibri" panose="020F0502020204030204" pitchFamily="34" charset="0"/>
                <a:cs typeface="Calibri" panose="020F0502020204030204" pitchFamily="34" charset="0"/>
              </a:rPr>
              <a:t>civil service</a:t>
            </a:r>
            <a:r>
              <a:rPr lang="en-US" sz="2600" kern="100" dirty="0">
                <a:effectLst/>
                <a:latin typeface="Calibri" panose="020F0502020204030204" pitchFamily="34" charset="0"/>
                <a:ea typeface="Calibri" panose="020F0502020204030204" pitchFamily="34" charset="0"/>
                <a:cs typeface="Calibri" panose="020F0502020204030204" pitchFamily="34" charset="0"/>
              </a:rPr>
              <a:t> and restrict access to certain positions in that career line based on professional competences and credentials;</a:t>
            </a:r>
          </a:p>
          <a:p>
            <a:pPr marL="342900" marR="0" lvl="0" indent="-342900" algn="just">
              <a:lnSpc>
                <a:spcPct val="115000"/>
              </a:lnSpc>
              <a:buFont typeface="+mj-lt"/>
              <a:buAutoNum type="arabicPeriod"/>
            </a:pPr>
            <a:r>
              <a:rPr lang="en-US" sz="2600" kern="100" dirty="0">
                <a:effectLst/>
                <a:latin typeface="Calibri" panose="020F0502020204030204" pitchFamily="34" charset="0"/>
                <a:ea typeface="Calibri" panose="020F0502020204030204" pitchFamily="34" charset="0"/>
                <a:cs typeface="Calibri" panose="020F0502020204030204" pitchFamily="34" charset="0"/>
              </a:rPr>
              <a:t>define preferences for hiring professionals of public procurement and establish access requirements to procurement positions;</a:t>
            </a:r>
          </a:p>
          <a:p>
            <a:pPr marL="342900" marR="0" lvl="0" indent="-342900" algn="just">
              <a:lnSpc>
                <a:spcPct val="115000"/>
              </a:lnSpc>
              <a:buFont typeface="+mj-lt"/>
              <a:buAutoNum type="arabicPeriod"/>
            </a:pPr>
            <a:r>
              <a:rPr lang="en-US" sz="2600" kern="100" dirty="0">
                <a:effectLst/>
                <a:latin typeface="Calibri" panose="020F0502020204030204" pitchFamily="34" charset="0"/>
                <a:ea typeface="Calibri" panose="020F0502020204030204" pitchFamily="34" charset="0"/>
                <a:cs typeface="Calibri" panose="020F0502020204030204" pitchFamily="34" charset="0"/>
              </a:rPr>
              <a:t>Establish controls on accountability and integrity in the exercise of the function; and </a:t>
            </a:r>
          </a:p>
          <a:p>
            <a:pPr marL="342900" marR="0" lvl="0" indent="-342900" algn="just">
              <a:lnSpc>
                <a:spcPct val="115000"/>
              </a:lnSpc>
              <a:buFont typeface="+mj-lt"/>
              <a:buAutoNum type="arabicPeriod"/>
            </a:pPr>
            <a:r>
              <a:rPr lang="en-US" sz="2600" kern="100" dirty="0">
                <a:effectLst/>
                <a:latin typeface="Calibri" panose="020F0502020204030204" pitchFamily="34" charset="0"/>
                <a:ea typeface="Calibri" panose="020F0502020204030204" pitchFamily="34" charset="0"/>
                <a:cs typeface="Calibri" panose="020F0502020204030204" pitchFamily="34" charset="0"/>
              </a:rPr>
              <a:t>the provision of remuneration suitable for attracting and retaining professionals.  </a:t>
            </a:r>
          </a:p>
          <a:p>
            <a:pPr marL="0" indent="0">
              <a:buNone/>
            </a:pPr>
            <a:endParaRPr lang="en-US" dirty="0"/>
          </a:p>
        </p:txBody>
      </p:sp>
    </p:spTree>
    <p:extLst>
      <p:ext uri="{BB962C8B-B14F-4D97-AF65-F5344CB8AC3E}">
        <p14:creationId xmlns:p14="http://schemas.microsoft.com/office/powerpoint/2010/main" val="238209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776D-0ADA-2B04-AECA-D5E434710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3C6DD-402D-4831-304A-B3205C8AE000}"/>
              </a:ext>
            </a:extLst>
          </p:cNvPr>
          <p:cNvSpPr>
            <a:spLocks noGrp="1"/>
          </p:cNvSpPr>
          <p:nvPr>
            <p:ph type="title"/>
          </p:nvPr>
        </p:nvSpPr>
        <p:spPr>
          <a:xfrm>
            <a:off x="810705" y="365126"/>
            <a:ext cx="10543095" cy="822652"/>
          </a:xfrm>
        </p:spPr>
        <p:txBody>
          <a:bodyPr>
            <a:normAutofit/>
          </a:bodyPr>
          <a:lstStyle/>
          <a:p>
            <a:r>
              <a:rPr lang="en-US" sz="2800" dirty="0"/>
              <a:t>CONCLUSIONS</a:t>
            </a:r>
          </a:p>
        </p:txBody>
      </p:sp>
      <p:sp>
        <p:nvSpPr>
          <p:cNvPr id="3" name="Content Placeholder 2">
            <a:extLst>
              <a:ext uri="{FF2B5EF4-FFF2-40B4-BE49-F238E27FC236}">
                <a16:creationId xmlns:a16="http://schemas.microsoft.com/office/drawing/2014/main" id="{751E2B88-0EBF-02AB-6EE2-A6225AF97DB8}"/>
              </a:ext>
            </a:extLst>
          </p:cNvPr>
          <p:cNvSpPr>
            <a:spLocks noGrp="1"/>
          </p:cNvSpPr>
          <p:nvPr>
            <p:ph idx="1"/>
          </p:nvPr>
        </p:nvSpPr>
        <p:spPr>
          <a:xfrm>
            <a:off x="1649691" y="1187779"/>
            <a:ext cx="9704109" cy="4832022"/>
          </a:xfrm>
        </p:spPr>
        <p:txBody>
          <a:bodyPr>
            <a:normAutofit/>
          </a:bodyPr>
          <a:lstStyle/>
          <a:p>
            <a:pPr marL="0" indent="0" algn="just">
              <a:lnSpc>
                <a:spcPct val="115000"/>
              </a:lnSpc>
              <a:buNone/>
            </a:pPr>
            <a:r>
              <a:rPr lang="en-US" sz="2400" kern="100" dirty="0" err="1">
                <a:latin typeface="Calibri" panose="020F0502020204030204" pitchFamily="34" charset="0"/>
                <a:ea typeface="Calibri" panose="020F0502020204030204" pitchFamily="34" charset="0"/>
                <a:cs typeface="Calibri" panose="020F0502020204030204" pitchFamily="34" charset="0"/>
              </a:rPr>
              <a:t>P</a:t>
            </a:r>
            <a:r>
              <a:rPr lang="en-US" sz="2400" kern="100" dirty="0" err="1">
                <a:effectLst/>
                <a:latin typeface="Calibri" panose="020F0502020204030204" pitchFamily="34" charset="0"/>
                <a:ea typeface="Calibri" panose="020F0502020204030204" pitchFamily="34" charset="0"/>
                <a:cs typeface="Calibri" panose="020F0502020204030204" pitchFamily="34" charset="0"/>
              </a:rPr>
              <a:t>rofessionalisation</a:t>
            </a:r>
            <a:r>
              <a:rPr lang="en-US" sz="2400" kern="100" dirty="0">
                <a:effectLst/>
                <a:latin typeface="Calibri" panose="020F0502020204030204" pitchFamily="34" charset="0"/>
                <a:ea typeface="Calibri" panose="020F0502020204030204" pitchFamily="34" charset="0"/>
                <a:cs typeface="Calibri" panose="020F0502020204030204" pitchFamily="34" charset="0"/>
              </a:rPr>
              <a:t> brings capability and recognition to the PP Function while providing the basis for Accountability.</a:t>
            </a:r>
          </a:p>
          <a:p>
            <a:pPr marL="0" marR="0" lvl="0" indent="0" algn="just">
              <a:lnSpc>
                <a:spcPct val="115000"/>
              </a:lnSpc>
              <a:buNone/>
            </a:pPr>
            <a:r>
              <a:rPr lang="en-US" sz="2200" dirty="0">
                <a:effectLst/>
                <a:latin typeface="Calibri" panose="020F0502020204030204" pitchFamily="34" charset="0"/>
                <a:ea typeface="Calibri" panose="020F0502020204030204" pitchFamily="34" charset="0"/>
                <a:cs typeface="Calibri" panose="020F0502020204030204" pitchFamily="34" charset="0"/>
              </a:rPr>
              <a:t>However, as for the rest of the professions, the </a:t>
            </a:r>
            <a:r>
              <a:rPr lang="en-US" sz="2200" dirty="0" err="1">
                <a:effectLst/>
                <a:latin typeface="Calibri" panose="020F0502020204030204" pitchFamily="34" charset="0"/>
                <a:ea typeface="Calibri" panose="020F0502020204030204" pitchFamily="34" charset="0"/>
                <a:cs typeface="Calibri" panose="020F0502020204030204" pitchFamily="34" charset="0"/>
              </a:rPr>
              <a:t>Professionalisation</a:t>
            </a:r>
            <a:r>
              <a:rPr lang="en-US" sz="2200" dirty="0">
                <a:effectLst/>
                <a:latin typeface="Calibri" panose="020F0502020204030204" pitchFamily="34" charset="0"/>
                <a:ea typeface="Calibri" panose="020F0502020204030204" pitchFamily="34" charset="0"/>
                <a:cs typeface="Calibri" panose="020F0502020204030204" pitchFamily="34" charset="0"/>
              </a:rPr>
              <a:t> of PP must be promoted and developed by professional bodies or academic institutions (depending on the model which is best suited to the country context</a:t>
            </a:r>
            <a:r>
              <a:rPr lang="en-US" sz="2200" kern="100" dirty="0">
                <a:latin typeface="Calibri" panose="020F0502020204030204" pitchFamily="34" charset="0"/>
                <a:ea typeface="Calibri" panose="020F0502020204030204" pitchFamily="34" charset="0"/>
                <a:cs typeface="Calibri" panose="020F0502020204030204" pitchFamily="34" charset="0"/>
              </a:rPr>
              <a:t>).</a:t>
            </a:r>
          </a:p>
          <a:p>
            <a:pPr marL="0" marR="0" lvl="0" indent="0" algn="just">
              <a:lnSpc>
                <a:spcPct val="115000"/>
              </a:lnSpc>
              <a:buNone/>
            </a:pPr>
            <a:r>
              <a:rPr lang="en-US" sz="2200" kern="100" dirty="0">
                <a:latin typeface="Calibri" panose="020F0502020204030204" pitchFamily="34" charset="0"/>
                <a:ea typeface="Calibri" panose="020F0502020204030204" pitchFamily="34" charset="0"/>
                <a:cs typeface="Calibri" panose="020F0502020204030204" pitchFamily="34" charset="0"/>
              </a:rPr>
              <a:t>MDBs, WB for an example, are currently funding country feasibility studies as to how best to </a:t>
            </a:r>
            <a:r>
              <a:rPr lang="en-US" sz="2200" kern="100" dirty="0" err="1">
                <a:latin typeface="Calibri" panose="020F0502020204030204" pitchFamily="34" charset="0"/>
                <a:ea typeface="Calibri" panose="020F0502020204030204" pitchFamily="34" charset="0"/>
                <a:cs typeface="Calibri" panose="020F0502020204030204" pitchFamily="34" charset="0"/>
              </a:rPr>
              <a:t>professionalise</a:t>
            </a:r>
            <a:r>
              <a:rPr lang="en-US" sz="2200" kern="100" dirty="0">
                <a:latin typeface="Calibri" panose="020F0502020204030204" pitchFamily="34" charset="0"/>
                <a:ea typeface="Calibri" panose="020F0502020204030204" pitchFamily="34" charset="0"/>
                <a:cs typeface="Calibri" panose="020F0502020204030204" pitchFamily="34" charset="0"/>
              </a:rPr>
              <a:t> PP in each country’s context.</a:t>
            </a:r>
            <a:endParaRPr lang="en-US" sz="2200"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15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1788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4B63-637E-4895-4028-751E6931A01C}"/>
              </a:ext>
            </a:extLst>
          </p:cNvPr>
          <p:cNvSpPr>
            <a:spLocks noGrp="1"/>
          </p:cNvSpPr>
          <p:nvPr>
            <p:ph type="title"/>
          </p:nvPr>
        </p:nvSpPr>
        <p:spPr>
          <a:xfrm>
            <a:off x="838986" y="365125"/>
            <a:ext cx="10514814" cy="709531"/>
          </a:xfrm>
        </p:spPr>
        <p:txBody>
          <a:bodyPr>
            <a:normAutofit/>
          </a:bodyPr>
          <a:lstStyle/>
          <a:p>
            <a:r>
              <a:rPr lang="en-US" sz="2800" dirty="0"/>
              <a:t>Introduction</a:t>
            </a:r>
          </a:p>
        </p:txBody>
      </p:sp>
      <p:sp>
        <p:nvSpPr>
          <p:cNvPr id="3" name="Content Placeholder 2">
            <a:extLst>
              <a:ext uri="{FF2B5EF4-FFF2-40B4-BE49-F238E27FC236}">
                <a16:creationId xmlns:a16="http://schemas.microsoft.com/office/drawing/2014/main" id="{23127E60-C887-75F9-B30C-6FFCC5A591C0}"/>
              </a:ext>
            </a:extLst>
          </p:cNvPr>
          <p:cNvSpPr>
            <a:spLocks noGrp="1"/>
          </p:cNvSpPr>
          <p:nvPr>
            <p:ph idx="1"/>
          </p:nvPr>
        </p:nvSpPr>
        <p:spPr>
          <a:xfrm>
            <a:off x="1668544" y="1074656"/>
            <a:ext cx="9685256" cy="5090475"/>
          </a:xfrm>
        </p:spPr>
        <p:txBody>
          <a:bodyPr>
            <a:noAutofit/>
          </a:bodyPr>
          <a:lstStyle/>
          <a:p>
            <a:pPr marL="0" indent="0" algn="just">
              <a:buNone/>
            </a:pPr>
            <a:r>
              <a:rPr lang="en-US" sz="2000" dirty="0">
                <a:effectLst/>
                <a:latin typeface="Calibri" panose="020F0502020204030204" pitchFamily="34" charset="0"/>
                <a:ea typeface="Calibri" panose="020F0502020204030204" pitchFamily="34" charset="0"/>
                <a:cs typeface="Arial" panose="020B0604020202020204" pitchFamily="34" charset="0"/>
              </a:rPr>
              <a:t>The Public Procurement (PP) Function </a:t>
            </a:r>
            <a:r>
              <a:rPr lang="en-US" sz="2000" dirty="0">
                <a:latin typeface="Calibri" panose="020F0502020204030204" pitchFamily="34" charset="0"/>
                <a:ea typeface="Calibri" panose="020F0502020204030204" pitchFamily="34" charset="0"/>
                <a:cs typeface="Arial" panose="020B0604020202020204" pitchFamily="34" charset="0"/>
              </a:rPr>
              <a:t>calls for</a:t>
            </a:r>
            <a:r>
              <a:rPr lang="en-US" sz="2000" dirty="0">
                <a:effectLst/>
                <a:latin typeface="Calibri" panose="020F0502020204030204" pitchFamily="34" charset="0"/>
                <a:ea typeface="Calibri" panose="020F0502020204030204" pitchFamily="34" charset="0"/>
                <a:cs typeface="Arial" panose="020B0604020202020204" pitchFamily="34" charset="0"/>
              </a:rPr>
              <a:t> proficiency in multi-disciplinary fields of knowledge and practice. </a:t>
            </a:r>
          </a:p>
          <a:p>
            <a:pPr marL="0" indent="0" algn="just">
              <a:buNone/>
            </a:pPr>
            <a:r>
              <a:rPr lang="en-US" sz="2000" dirty="0">
                <a:effectLst/>
                <a:latin typeface="Calibri" panose="020F0502020204030204" pitchFamily="34" charset="0"/>
                <a:ea typeface="Calibri" panose="020F0502020204030204" pitchFamily="34" charset="0"/>
                <a:cs typeface="Arial" panose="020B0604020202020204" pitchFamily="34" charset="0"/>
              </a:rPr>
              <a:t>In recent years, the Public Procurement Function </a:t>
            </a:r>
            <a:r>
              <a:rPr lang="en-US" sz="2000" dirty="0">
                <a:latin typeface="Calibri" panose="020F0502020204030204" pitchFamily="34" charset="0"/>
                <a:ea typeface="Calibri" panose="020F0502020204030204" pitchFamily="34" charset="0"/>
                <a:cs typeface="Arial" panose="020B0604020202020204" pitchFamily="34" charset="0"/>
              </a:rPr>
              <a:t>has</a:t>
            </a:r>
            <a:r>
              <a:rPr lang="en-US" sz="2000" dirty="0">
                <a:effectLst/>
                <a:latin typeface="Calibri" panose="020F0502020204030204" pitchFamily="34" charset="0"/>
                <a:ea typeface="Calibri" panose="020F0502020204030204" pitchFamily="34" charset="0"/>
                <a:cs typeface="Arial" panose="020B0604020202020204" pitchFamily="34" charset="0"/>
              </a:rPr>
              <a:t> increasingly become more complex due to:</a:t>
            </a:r>
          </a:p>
          <a:p>
            <a:pPr lvl="1" algn="just"/>
            <a:r>
              <a:rPr lang="en-US" sz="1800" dirty="0">
                <a:latin typeface="Calibri" panose="020F0502020204030204" pitchFamily="34" charset="0"/>
                <a:ea typeface="Calibri" panose="020F0502020204030204" pitchFamily="34" charset="0"/>
                <a:cs typeface="Arial" panose="020B0604020202020204" pitchFamily="34" charset="0"/>
              </a:rPr>
              <a:t>Ever-wider</a:t>
            </a:r>
            <a:r>
              <a:rPr lang="en-US" sz="1800" dirty="0">
                <a:effectLst/>
                <a:latin typeface="Calibri" panose="020F0502020204030204" pitchFamily="34" charset="0"/>
                <a:ea typeface="Calibri" panose="020F0502020204030204" pitchFamily="34" charset="0"/>
                <a:cs typeface="Arial" panose="020B0604020202020204" pitchFamily="34" charset="0"/>
              </a:rPr>
              <a:t> spectrum of government procurement needs, </a:t>
            </a:r>
          </a:p>
          <a:p>
            <a:pPr lvl="1" algn="just"/>
            <a:r>
              <a:rPr lang="en-US" sz="1800" dirty="0">
                <a:effectLst/>
                <a:latin typeface="Calibri" panose="020F0502020204030204" pitchFamily="34" charset="0"/>
                <a:ea typeface="Calibri" panose="020F0502020204030204" pitchFamily="34" charset="0"/>
                <a:cs typeface="Arial" panose="020B0604020202020204" pitchFamily="34" charset="0"/>
              </a:rPr>
              <a:t>evolving markets and supply-chain complexities, </a:t>
            </a:r>
          </a:p>
          <a:p>
            <a:pPr lvl="1" algn="just"/>
            <a:r>
              <a:rPr lang="en-US" sz="1800" dirty="0">
                <a:effectLst/>
                <a:latin typeface="Calibri" panose="020F0502020204030204" pitchFamily="34" charset="0"/>
                <a:ea typeface="Calibri" panose="020F0502020204030204" pitchFamily="34" charset="0"/>
                <a:cs typeface="Arial" panose="020B0604020202020204" pitchFamily="34" charset="0"/>
              </a:rPr>
              <a:t>new procurement and contractual modalities and use of ICT technologies and related cybersecurity and privacy risks etc. </a:t>
            </a:r>
          </a:p>
          <a:p>
            <a:pPr lvl="1" algn="just"/>
            <a:r>
              <a:rPr lang="en-US" sz="1800" dirty="0">
                <a:latin typeface="Calibri" panose="020F0502020204030204" pitchFamily="34" charset="0"/>
                <a:ea typeface="Calibri" panose="020F0502020204030204" pitchFamily="34" charset="0"/>
                <a:cs typeface="Arial" panose="020B0604020202020204" pitchFamily="34" charset="0"/>
              </a:rPr>
              <a:t>Increased obligations posed by the requirements of the ES /Climate Change and Integrity governance frameworks and related Risk Management.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US" sz="2000" dirty="0">
                <a:effectLst/>
                <a:latin typeface="Calibri" panose="020F0502020204030204" pitchFamily="34" charset="0"/>
                <a:ea typeface="Calibri" panose="020F0502020204030204" pitchFamily="34" charset="0"/>
                <a:cs typeface="Arial" panose="020B0604020202020204" pitchFamily="34" charset="0"/>
              </a:rPr>
              <a:t>while being required to deliver </a:t>
            </a:r>
            <a:r>
              <a:rPr lang="en-US" sz="2000" i="1" dirty="0">
                <a:effectLst/>
                <a:latin typeface="Calibri" panose="020F0502020204030204" pitchFamily="34" charset="0"/>
                <a:ea typeface="Calibri" panose="020F0502020204030204" pitchFamily="34" charset="0"/>
                <a:cs typeface="Arial" panose="020B0604020202020204" pitchFamily="34" charset="0"/>
              </a:rPr>
              <a:t>“Value for Money” </a:t>
            </a:r>
            <a:r>
              <a:rPr lang="en-US" sz="2000" dirty="0">
                <a:latin typeface="Calibri" panose="020F0502020204030204" pitchFamily="34" charset="0"/>
                <a:ea typeface="Calibri" panose="020F0502020204030204" pitchFamily="34" charset="0"/>
                <a:cs typeface="Arial" panose="020B0604020202020204" pitchFamily="34" charset="0"/>
              </a:rPr>
              <a:t>not only for the “buying public organization” but also for the “society as a whole”</a:t>
            </a:r>
            <a:r>
              <a:rPr lang="en-US" sz="2000" dirty="0">
                <a:effectLst/>
                <a:latin typeface="Calibri" panose="020F0502020204030204" pitchFamily="34" charset="0"/>
                <a:ea typeface="Calibri" panose="020F0502020204030204" pitchFamily="34" charset="0"/>
                <a:cs typeface="Arial" panose="020B0604020202020204" pitchFamily="34" charset="0"/>
              </a:rPr>
              <a:t> including environmental and social /decent work outcomes in a </a:t>
            </a:r>
            <a:r>
              <a:rPr lang="en-US" sz="2000" b="1" i="1" dirty="0">
                <a:effectLst/>
                <a:latin typeface="Calibri" panose="020F0502020204030204" pitchFamily="34" charset="0"/>
                <a:ea typeface="Calibri" panose="020F0502020204030204" pitchFamily="34" charset="0"/>
                <a:cs typeface="Arial" panose="020B0604020202020204" pitchFamily="34" charset="0"/>
              </a:rPr>
              <a:t>fair, proportionate, open and transparent </a:t>
            </a:r>
            <a:r>
              <a:rPr lang="en-US" sz="2000" dirty="0">
                <a:latin typeface="Calibri" panose="020F0502020204030204" pitchFamily="34" charset="0"/>
                <a:ea typeface="Calibri" panose="020F0502020204030204" pitchFamily="34" charset="0"/>
                <a:cs typeface="Arial" panose="020B0604020202020204" pitchFamily="34" charset="0"/>
              </a:rPr>
              <a:t>manner</a:t>
            </a:r>
            <a:r>
              <a:rPr lang="en-US" sz="2000" dirty="0">
                <a:effectLst/>
                <a:latin typeface="Calibri" panose="020F0502020204030204" pitchFamily="34" charset="0"/>
                <a:ea typeface="Calibri" panose="020F0502020204030204" pitchFamily="34" charset="0"/>
                <a:cs typeface="Arial" panose="020B0604020202020204" pitchFamily="34" charset="0"/>
              </a:rPr>
              <a:t>.</a:t>
            </a:r>
          </a:p>
          <a:p>
            <a:pPr marL="0" indent="0" algn="just">
              <a:buNone/>
            </a:pPr>
            <a:r>
              <a:rPr lang="en-US" sz="2000" dirty="0">
                <a:latin typeface="Calibri" panose="020F0502020204030204" pitchFamily="34" charset="0"/>
                <a:ea typeface="Calibri" panose="020F0502020204030204" pitchFamily="34" charset="0"/>
                <a:cs typeface="Arial" panose="020B0604020202020204" pitchFamily="34" charset="0"/>
              </a:rPr>
              <a:t>This departure from the traditional long-standing concept of </a:t>
            </a:r>
            <a:r>
              <a:rPr lang="en-US" sz="2000" i="1" dirty="0">
                <a:latin typeface="Calibri" panose="020F0502020204030204" pitchFamily="34" charset="0"/>
                <a:ea typeface="Calibri" panose="020F0502020204030204" pitchFamily="34" charset="0"/>
                <a:cs typeface="Arial" panose="020B0604020202020204" pitchFamily="34" charset="0"/>
              </a:rPr>
              <a:t>“lowest price/lowest evaluated bid” </a:t>
            </a:r>
            <a:r>
              <a:rPr lang="en-US" sz="2000" dirty="0">
                <a:latin typeface="Calibri" panose="020F0502020204030204" pitchFamily="34" charset="0"/>
                <a:ea typeface="Calibri" panose="020F0502020204030204" pitchFamily="34" charset="0"/>
                <a:cs typeface="Arial" panose="020B0604020202020204" pitchFamily="34" charset="0"/>
              </a:rPr>
              <a:t>(from the perspective of the public-buyer organization) was reinforced by the introduction of the EU Directives of 2014, MDBs Regulations of 2015-6 and OECD Recommendation on PP of 2015.</a:t>
            </a:r>
          </a:p>
        </p:txBody>
      </p:sp>
    </p:spTree>
    <p:extLst>
      <p:ext uri="{BB962C8B-B14F-4D97-AF65-F5344CB8AC3E}">
        <p14:creationId xmlns:p14="http://schemas.microsoft.com/office/powerpoint/2010/main" val="300829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A45E-C48E-E0BB-27F5-D0BE3E710D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05B86F-3EF3-DD43-A33C-31BC150E2845}"/>
              </a:ext>
            </a:extLst>
          </p:cNvPr>
          <p:cNvSpPr>
            <a:spLocks noGrp="1"/>
          </p:cNvSpPr>
          <p:nvPr>
            <p:ph idx="1"/>
          </p:nvPr>
        </p:nvSpPr>
        <p:spPr/>
        <p:txBody>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THANK YOU FOR LISTENING</a:t>
            </a:r>
          </a:p>
        </p:txBody>
      </p:sp>
    </p:spTree>
    <p:extLst>
      <p:ext uri="{BB962C8B-B14F-4D97-AF65-F5344CB8AC3E}">
        <p14:creationId xmlns:p14="http://schemas.microsoft.com/office/powerpoint/2010/main" val="189494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BACC-5CCC-5D4D-9AD2-9084EC1713D0}"/>
              </a:ext>
            </a:extLst>
          </p:cNvPr>
          <p:cNvSpPr>
            <a:spLocks noGrp="1"/>
          </p:cNvSpPr>
          <p:nvPr>
            <p:ph type="title"/>
          </p:nvPr>
        </p:nvSpPr>
        <p:spPr/>
        <p:txBody>
          <a:bodyPr>
            <a:normAutofit/>
          </a:bodyPr>
          <a:lstStyle/>
          <a:p>
            <a:r>
              <a:rPr lang="en-US" sz="2800" dirty="0">
                <a:latin typeface="Calibri" panose="020F0502020204030204" pitchFamily="34" charset="0"/>
                <a:ea typeface="Calibri" panose="020F0502020204030204" pitchFamily="34" charset="0"/>
                <a:cs typeface="Arial" panose="020B0604020202020204" pitchFamily="34" charset="0"/>
              </a:rPr>
              <a:t>EU Directive 24 of 2014 on PP</a:t>
            </a:r>
            <a:endParaRPr lang="en-US" sz="2800" dirty="0"/>
          </a:p>
        </p:txBody>
      </p:sp>
      <p:sp>
        <p:nvSpPr>
          <p:cNvPr id="3" name="Content Placeholder 2">
            <a:extLst>
              <a:ext uri="{FF2B5EF4-FFF2-40B4-BE49-F238E27FC236}">
                <a16:creationId xmlns:a16="http://schemas.microsoft.com/office/drawing/2014/main" id="{61BB2D0E-D81F-A1DA-1EDE-865A3EF647F8}"/>
              </a:ext>
            </a:extLst>
          </p:cNvPr>
          <p:cNvSpPr>
            <a:spLocks noGrp="1"/>
          </p:cNvSpPr>
          <p:nvPr>
            <p:ph idx="1"/>
          </p:nvPr>
        </p:nvSpPr>
        <p:spPr/>
        <p:txBody>
          <a:bodyPr>
            <a:normAutofit fontScale="85000" lnSpcReduction="20000"/>
          </a:bodyPr>
          <a:lstStyle/>
          <a:p>
            <a:pPr marL="0" indent="0" algn="just">
              <a:buNone/>
            </a:pPr>
            <a:r>
              <a:rPr lang="en-US" dirty="0"/>
              <a:t>The European Union PP Directive 24/2014 aimed at harmonizing the reform and modernization of PP regimes in Europe and promoted the </a:t>
            </a:r>
            <a:r>
              <a:rPr lang="en-US" b="1" i="1" dirty="0"/>
              <a:t>strategic use </a:t>
            </a:r>
            <a:r>
              <a:rPr lang="en-US" dirty="0"/>
              <a:t>of public procurement through, inter alia:</a:t>
            </a:r>
          </a:p>
          <a:p>
            <a:pPr algn="just"/>
            <a:r>
              <a:rPr lang="en-US" dirty="0"/>
              <a:t>Aggregation of demand by public purchasers (economies of scale)</a:t>
            </a:r>
          </a:p>
          <a:p>
            <a:pPr algn="just"/>
            <a:r>
              <a:rPr lang="en-US" dirty="0"/>
              <a:t>Use of Life cycle costing and social/environmental </a:t>
            </a:r>
            <a:r>
              <a:rPr lang="en-US" b="1" i="1" dirty="0"/>
              <a:t>award </a:t>
            </a:r>
            <a:r>
              <a:rPr lang="en-US" dirty="0"/>
              <a:t>and </a:t>
            </a:r>
            <a:r>
              <a:rPr lang="en-US" b="1" i="1" dirty="0"/>
              <a:t>selection</a:t>
            </a:r>
            <a:r>
              <a:rPr lang="en-US" dirty="0"/>
              <a:t> criteria</a:t>
            </a:r>
          </a:p>
          <a:p>
            <a:pPr algn="just"/>
            <a:r>
              <a:rPr lang="en-US" dirty="0"/>
              <a:t>Increased access to PP market by SMEs and Reserved Contracts for social purposes/disadvantaged groups</a:t>
            </a:r>
          </a:p>
          <a:p>
            <a:pPr algn="just"/>
            <a:r>
              <a:rPr lang="en-US" dirty="0"/>
              <a:t>Detailed rules on transparency, conflict of Interest, contract modifications and Exclusion grounds.</a:t>
            </a:r>
          </a:p>
          <a:p>
            <a:pPr algn="just"/>
            <a:r>
              <a:rPr lang="en-US" dirty="0"/>
              <a:t>Expansion in the use of the Negotiated procedures including Innovation Partnership and Mandatory e-procurement.</a:t>
            </a:r>
          </a:p>
          <a:p>
            <a:pPr marL="0" indent="0" algn="just">
              <a:buNone/>
            </a:pPr>
            <a:r>
              <a:rPr lang="en-US" dirty="0"/>
              <a:t>Therefore, EU PP Directive of 2014 </a:t>
            </a:r>
            <a:r>
              <a:rPr lang="en-US" b="1" i="1" dirty="0"/>
              <a:t>indirectly</a:t>
            </a:r>
            <a:r>
              <a:rPr lang="en-US" dirty="0"/>
              <a:t> raised the required professional profile of PP officers by demanding strategic, market-aware and digitally literate PP staff in addition to the additional skills needed to cope with the expanded use of multi-stage complex negotiated procedures (including innovation). </a:t>
            </a:r>
          </a:p>
          <a:p>
            <a:endParaRPr lang="en-US" dirty="0"/>
          </a:p>
        </p:txBody>
      </p:sp>
    </p:spTree>
    <p:extLst>
      <p:ext uri="{BB962C8B-B14F-4D97-AF65-F5344CB8AC3E}">
        <p14:creationId xmlns:p14="http://schemas.microsoft.com/office/powerpoint/2010/main" val="101428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BC8C-8571-1583-ECA7-9B7E97E9DAA5}"/>
              </a:ext>
            </a:extLst>
          </p:cNvPr>
          <p:cNvSpPr>
            <a:spLocks noGrp="1"/>
          </p:cNvSpPr>
          <p:nvPr>
            <p:ph type="title"/>
          </p:nvPr>
        </p:nvSpPr>
        <p:spPr/>
        <p:txBody>
          <a:bodyPr>
            <a:normAutofit/>
          </a:bodyPr>
          <a:lstStyle/>
          <a:p>
            <a:r>
              <a:rPr lang="en-US" sz="2800" dirty="0"/>
              <a:t>OECD Recommendation on Public Procurement- 2015</a:t>
            </a:r>
          </a:p>
        </p:txBody>
      </p:sp>
      <p:sp>
        <p:nvSpPr>
          <p:cNvPr id="3" name="Content Placeholder 2">
            <a:extLst>
              <a:ext uri="{FF2B5EF4-FFF2-40B4-BE49-F238E27FC236}">
                <a16:creationId xmlns:a16="http://schemas.microsoft.com/office/drawing/2014/main" id="{FE4BAB0A-9008-40C2-6EB9-CB236C34EB66}"/>
              </a:ext>
            </a:extLst>
          </p:cNvPr>
          <p:cNvSpPr>
            <a:spLocks noGrp="1"/>
          </p:cNvSpPr>
          <p:nvPr>
            <p:ph idx="1"/>
          </p:nvPr>
        </p:nvSpPr>
        <p:spPr/>
        <p:txBody>
          <a:bodyPr>
            <a:normAutofit/>
          </a:bodyPr>
          <a:lstStyle/>
          <a:p>
            <a:pPr marL="0" indent="0" algn="just">
              <a:buNone/>
            </a:pPr>
            <a:r>
              <a:rPr lang="en-US" sz="2800" dirty="0">
                <a:effectLst/>
                <a:latin typeface="Calibri" panose="020F0502020204030204" pitchFamily="34" charset="0"/>
                <a:ea typeface="Calibri" panose="020F0502020204030204" pitchFamily="34" charset="0"/>
                <a:cs typeface="Arial" panose="020B0604020202020204" pitchFamily="34" charset="0"/>
              </a:rPr>
              <a:t>In 2015, the OECD Recommendation of the Council on Public Procurement called for the </a:t>
            </a:r>
            <a:r>
              <a:rPr lang="en-US" sz="2800" b="1" i="1" dirty="0">
                <a:effectLst/>
                <a:latin typeface="Calibri" panose="020F0502020204030204" pitchFamily="34" charset="0"/>
                <a:ea typeface="Calibri" panose="020F0502020204030204" pitchFamily="34" charset="0"/>
                <a:cs typeface="Arial" panose="020B0604020202020204" pitchFamily="34" charset="0"/>
              </a:rPr>
              <a:t>strategic use </a:t>
            </a:r>
            <a:r>
              <a:rPr lang="en-US" sz="2800" dirty="0">
                <a:effectLst/>
                <a:latin typeface="Calibri" panose="020F0502020204030204" pitchFamily="34" charset="0"/>
                <a:ea typeface="Calibri" panose="020F0502020204030204" pitchFamily="34" charset="0"/>
                <a:cs typeface="Arial" panose="020B0604020202020204" pitchFamily="34" charset="0"/>
              </a:rPr>
              <a:t>of public procurement </a:t>
            </a:r>
            <a:r>
              <a:rPr lang="en-US" sz="2800" dirty="0">
                <a:latin typeface="Calibri" panose="020F0502020204030204" pitchFamily="34" charset="0"/>
                <a:ea typeface="Calibri" panose="020F0502020204030204" pitchFamily="34" charset="0"/>
                <a:cs typeface="Arial" panose="020B0604020202020204" pitchFamily="34" charset="0"/>
              </a:rPr>
              <a:t>considering its magnitude and its potential for contribution to further promotion of national sustainable development goals (so-called Secondary Objectives). </a:t>
            </a:r>
          </a:p>
          <a:p>
            <a:pPr marL="0" indent="0" algn="just">
              <a:buNone/>
            </a:pPr>
            <a:r>
              <a:rPr lang="en-US" sz="2800" dirty="0">
                <a:latin typeface="Calibri" panose="020F0502020204030204" pitchFamily="34" charset="0"/>
                <a:ea typeface="Calibri" panose="020F0502020204030204" pitchFamily="34" charset="0"/>
                <a:cs typeface="Arial" panose="020B0604020202020204" pitchFamily="34" charset="0"/>
              </a:rPr>
              <a:t>It also </a:t>
            </a:r>
            <a:r>
              <a:rPr lang="en-US" sz="2800" dirty="0">
                <a:effectLst/>
                <a:latin typeface="Calibri" panose="020F0502020204030204" pitchFamily="34" charset="0"/>
                <a:ea typeface="Calibri" panose="020F0502020204030204" pitchFamily="34" charset="0"/>
                <a:cs typeface="Arial" panose="020B0604020202020204" pitchFamily="34" charset="0"/>
              </a:rPr>
              <a:t>called upon countries to develop a dedicated procurement workforce with the capacity to consistently deliver value for money efficiently and effectively.</a:t>
            </a:r>
          </a:p>
          <a:p>
            <a:pPr marL="0" indent="0">
              <a:buNone/>
            </a:pPr>
            <a:endParaRPr lang="en-US" dirty="0"/>
          </a:p>
        </p:txBody>
      </p:sp>
    </p:spTree>
    <p:extLst>
      <p:ext uri="{BB962C8B-B14F-4D97-AF65-F5344CB8AC3E}">
        <p14:creationId xmlns:p14="http://schemas.microsoft.com/office/powerpoint/2010/main" val="168076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3FBE-8ACD-130C-79C7-73C822EC2B4A}"/>
              </a:ext>
            </a:extLst>
          </p:cNvPr>
          <p:cNvSpPr>
            <a:spLocks noGrp="1"/>
          </p:cNvSpPr>
          <p:nvPr>
            <p:ph type="title"/>
          </p:nvPr>
        </p:nvSpPr>
        <p:spPr>
          <a:xfrm>
            <a:off x="876692" y="365126"/>
            <a:ext cx="10477107" cy="822652"/>
          </a:xfrm>
        </p:spPr>
        <p:txBody>
          <a:bodyPr>
            <a:no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EU </a:t>
            </a:r>
            <a:r>
              <a:rPr lang="en-US" sz="2800" b="1" dirty="0">
                <a:latin typeface="Calibri" panose="020F0502020204030204" pitchFamily="34" charset="0"/>
                <a:ea typeface="Calibri" panose="020F0502020204030204" pitchFamily="34" charset="0"/>
                <a:cs typeface="Calibri" panose="020F0502020204030204" pitchFamily="34" charset="0"/>
              </a:rPr>
              <a:t>RECOMMENDATION 1805/2017 (</a:t>
            </a:r>
            <a:r>
              <a:rPr lang="en-US" sz="2800" dirty="0">
                <a:latin typeface="Calibri" panose="020F0502020204030204" pitchFamily="34" charset="0"/>
                <a:ea typeface="Calibri" panose="020F0502020204030204" pitchFamily="34" charset="0"/>
                <a:cs typeface="Calibri" panose="020F0502020204030204" pitchFamily="34" charset="0"/>
              </a:rPr>
              <a:t>Building an architecture for the </a:t>
            </a:r>
            <a:r>
              <a:rPr lang="en-US" sz="2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800" dirty="0">
                <a:latin typeface="Calibri" panose="020F0502020204030204" pitchFamily="34" charset="0"/>
                <a:ea typeface="Calibri" panose="020F0502020204030204" pitchFamily="34" charset="0"/>
                <a:cs typeface="Calibri" panose="020F0502020204030204" pitchFamily="34" charset="0"/>
              </a:rPr>
              <a:t> of public procurement)</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10E0528-E199-5722-46A1-84A72357443D}"/>
              </a:ext>
            </a:extLst>
          </p:cNvPr>
          <p:cNvSpPr>
            <a:spLocks noGrp="1"/>
          </p:cNvSpPr>
          <p:nvPr>
            <p:ph idx="1"/>
          </p:nvPr>
        </p:nvSpPr>
        <p:spPr>
          <a:xfrm>
            <a:off x="1677970" y="1555423"/>
            <a:ext cx="9675829" cy="4464377"/>
          </a:xfrm>
        </p:spPr>
        <p:txBody>
          <a:bodyPr>
            <a:noAutofit/>
          </a:bodyPr>
          <a:lstStyle/>
          <a:p>
            <a:pPr marL="0" indent="0" algn="just">
              <a:buNone/>
            </a:pPr>
            <a:r>
              <a:rPr lang="en-US" sz="2000" dirty="0">
                <a:latin typeface="Calibri" panose="020F0502020204030204" pitchFamily="34" charset="0"/>
                <a:ea typeface="Calibri" panose="020F0502020204030204" pitchFamily="34" charset="0"/>
                <a:cs typeface="Calibri" panose="020F0502020204030204" pitchFamily="34" charset="0"/>
              </a:rPr>
              <a:t>Recommendation No. 1805 of 2017 soon followed the EU PP Directive 24/2014 targeting the importance of PP professionalization in order to ensure the efficient application of public procurement rules and achieving the desired outcomes.</a:t>
            </a:r>
          </a:p>
          <a:p>
            <a:pPr marL="0" indent="0" algn="just">
              <a:buNone/>
            </a:pPr>
            <a:r>
              <a:rPr lang="en-US" sz="2000" dirty="0">
                <a:latin typeface="Calibri" panose="020F0502020204030204" pitchFamily="34" charset="0"/>
                <a:ea typeface="Calibri" panose="020F0502020204030204" pitchFamily="34" charset="0"/>
                <a:cs typeface="Calibri" panose="020F0502020204030204" pitchFamily="34" charset="0"/>
              </a:rPr>
              <a:t>The purpose of this Recommendation is to provide Member States with a reference framework to build the structure for PP </a:t>
            </a:r>
            <a:r>
              <a:rPr lang="en-US" sz="20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000" dirty="0">
                <a:latin typeface="Calibri" panose="020F0502020204030204" pitchFamily="34" charset="0"/>
                <a:ea typeface="Calibri" panose="020F0502020204030204" pitchFamily="34" charset="0"/>
                <a:cs typeface="Calibri" panose="020F0502020204030204" pitchFamily="34" charset="0"/>
              </a:rPr>
              <a:t> that will serve to upgrade the profile, influence, impact and reputation of procurement in delivering public objectives. </a:t>
            </a:r>
          </a:p>
          <a:p>
            <a:pPr marL="0" indent="0" algn="just">
              <a:buNone/>
            </a:pPr>
            <a:r>
              <a:rPr lang="en-US" sz="2000" dirty="0">
                <a:latin typeface="Calibri" panose="020F0502020204030204" pitchFamily="34" charset="0"/>
                <a:ea typeface="Calibri" panose="020F0502020204030204" pitchFamily="34" charset="0"/>
                <a:cs typeface="Calibri" panose="020F0502020204030204" pitchFamily="34" charset="0"/>
              </a:rPr>
              <a:t>It encourages Member States and</a:t>
            </a:r>
            <a:r>
              <a:rPr lang="en-US" sz="2000" dirty="0">
                <a:effectLst/>
                <a:latin typeface="Calibri" panose="020F0502020204030204" pitchFamily="34" charset="0"/>
                <a:ea typeface="Calibri" panose="020F0502020204030204" pitchFamily="34" charset="0"/>
                <a:cs typeface="Calibri" panose="020F0502020204030204" pitchFamily="34" charset="0"/>
              </a:rPr>
              <a:t> their public administration to roll-out PP </a:t>
            </a:r>
            <a:r>
              <a:rPr lang="en-US" sz="2000" dirty="0" err="1">
                <a:effectLst/>
                <a:latin typeface="Calibri" panose="020F0502020204030204" pitchFamily="34" charset="0"/>
                <a:ea typeface="Calibri" panose="020F0502020204030204" pitchFamily="34" charset="0"/>
                <a:cs typeface="Calibri" panose="020F0502020204030204" pitchFamily="34" charset="0"/>
              </a:rPr>
              <a:t>Professionalisation</a:t>
            </a:r>
            <a:r>
              <a:rPr lang="en-US" sz="2000" dirty="0">
                <a:effectLst/>
                <a:latin typeface="Calibri" panose="020F0502020204030204" pitchFamily="34" charset="0"/>
                <a:ea typeface="Calibri" panose="020F0502020204030204" pitchFamily="34" charset="0"/>
                <a:cs typeface="Calibri" panose="020F0502020204030204" pitchFamily="34" charset="0"/>
              </a:rPr>
              <a:t> initiatives at all levels while drawing the attention of </a:t>
            </a:r>
            <a:r>
              <a:rPr lang="en-US" sz="2000" dirty="0">
                <a:latin typeface="Calibri" panose="020F0502020204030204" pitchFamily="34" charset="0"/>
                <a:ea typeface="Calibri" panose="020F0502020204030204" pitchFamily="34" charset="0"/>
                <a:cs typeface="Calibri" panose="020F0502020204030204" pitchFamily="34" charset="0"/>
              </a:rPr>
              <a:t>the Recommendation’s</a:t>
            </a:r>
            <a:r>
              <a:rPr lang="en-US" sz="2000" dirty="0">
                <a:effectLst/>
                <a:latin typeface="Calibri" panose="020F0502020204030204" pitchFamily="34" charset="0"/>
                <a:ea typeface="Calibri" panose="020F0502020204030204" pitchFamily="34" charset="0"/>
                <a:cs typeface="Calibri" panose="020F0502020204030204" pitchFamily="34" charset="0"/>
              </a:rPr>
              <a:t> contents to the bodies in charge of training the auditors and officials responsible for the review of public procurement cases.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2000" dirty="0">
                <a:latin typeface="Calibri" panose="020F0502020204030204" pitchFamily="34" charset="0"/>
                <a:ea typeface="Calibri" panose="020F0502020204030204" pitchFamily="34" charset="0"/>
                <a:cs typeface="Calibri" panose="020F0502020204030204" pitchFamily="34" charset="0"/>
              </a:rPr>
              <a:t>Recommendation 1805/2017 advises that PP </a:t>
            </a:r>
            <a:r>
              <a:rPr lang="en-US" sz="20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000" dirty="0">
                <a:latin typeface="Calibri" panose="020F0502020204030204" pitchFamily="34" charset="0"/>
                <a:ea typeface="Calibri" panose="020F0502020204030204" pitchFamily="34" charset="0"/>
                <a:cs typeface="Calibri" panose="020F0502020204030204" pitchFamily="34" charset="0"/>
              </a:rPr>
              <a:t> in the EU Member states should be based on an overall strategic approach along three complementary objectives: </a:t>
            </a:r>
          </a:p>
        </p:txBody>
      </p:sp>
    </p:spTree>
    <p:extLst>
      <p:ext uri="{BB962C8B-B14F-4D97-AF65-F5344CB8AC3E}">
        <p14:creationId xmlns:p14="http://schemas.microsoft.com/office/powerpoint/2010/main" val="301236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777B2-B0D8-E5C0-B249-473BC3DCB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7CA66-2562-949B-8522-DBC9BCCE287D}"/>
              </a:ext>
            </a:extLst>
          </p:cNvPr>
          <p:cNvSpPr>
            <a:spLocks noGrp="1"/>
          </p:cNvSpPr>
          <p:nvPr>
            <p:ph type="title"/>
          </p:nvPr>
        </p:nvSpPr>
        <p:spPr>
          <a:xfrm>
            <a:off x="876692" y="365126"/>
            <a:ext cx="10477107" cy="822652"/>
          </a:xfrm>
        </p:spPr>
        <p:txBody>
          <a:bodyPr>
            <a:no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EU </a:t>
            </a:r>
            <a:r>
              <a:rPr lang="en-US" sz="2800" b="1" dirty="0">
                <a:latin typeface="Calibri" panose="020F0502020204030204" pitchFamily="34" charset="0"/>
                <a:ea typeface="Calibri" panose="020F0502020204030204" pitchFamily="34" charset="0"/>
                <a:cs typeface="Calibri" panose="020F0502020204030204" pitchFamily="34" charset="0"/>
              </a:rPr>
              <a:t>RECOMMENDATION 1805/2017 (</a:t>
            </a:r>
            <a:r>
              <a:rPr lang="en-US" sz="2800" dirty="0">
                <a:latin typeface="Calibri" panose="020F0502020204030204" pitchFamily="34" charset="0"/>
                <a:ea typeface="Calibri" panose="020F0502020204030204" pitchFamily="34" charset="0"/>
                <a:cs typeface="Calibri" panose="020F0502020204030204" pitchFamily="34" charset="0"/>
              </a:rPr>
              <a:t>Building an architecture for the </a:t>
            </a:r>
            <a:r>
              <a:rPr lang="en-US" sz="2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800" dirty="0">
                <a:latin typeface="Calibri" panose="020F0502020204030204" pitchFamily="34" charset="0"/>
                <a:ea typeface="Calibri" panose="020F0502020204030204" pitchFamily="34" charset="0"/>
                <a:cs typeface="Calibri" panose="020F0502020204030204" pitchFamily="34" charset="0"/>
              </a:rPr>
              <a:t> of public procurement)</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6BE21E2-022F-C9D5-86E9-4EAE7D5C82E2}"/>
              </a:ext>
            </a:extLst>
          </p:cNvPr>
          <p:cNvSpPr>
            <a:spLocks noGrp="1"/>
          </p:cNvSpPr>
          <p:nvPr>
            <p:ph idx="1"/>
          </p:nvPr>
        </p:nvSpPr>
        <p:spPr>
          <a:xfrm>
            <a:off x="1677970" y="1555423"/>
            <a:ext cx="9675829" cy="4464377"/>
          </a:xfrm>
        </p:spPr>
        <p:txBody>
          <a:bodyPr>
            <a:normAutofit fontScale="85000" lnSpcReduction="10000"/>
          </a:bodyPr>
          <a:lstStyle/>
          <a:p>
            <a:pPr marL="571500" indent="-571500" algn="just">
              <a:buAutoNum type="romanUcPeriod"/>
            </a:pPr>
            <a:r>
              <a:rPr lang="en-US" sz="2800" b="1" dirty="0">
                <a:latin typeface="Calibri" panose="020F0502020204030204" pitchFamily="34" charset="0"/>
                <a:ea typeface="Calibri" panose="020F0502020204030204" pitchFamily="34" charset="0"/>
                <a:cs typeface="Calibri" panose="020F0502020204030204" pitchFamily="34" charset="0"/>
              </a:rPr>
              <a:t>Defining the policy for PP professionalization: </a:t>
            </a:r>
          </a:p>
          <a:p>
            <a:pPr marL="0" indent="0" algn="just">
              <a:buNone/>
            </a:pPr>
            <a:r>
              <a:rPr lang="en-US" dirty="0">
                <a:latin typeface="Calibri" panose="020F0502020204030204" pitchFamily="34" charset="0"/>
                <a:ea typeface="Calibri" panose="020F0502020204030204" pitchFamily="34" charset="0"/>
                <a:cs typeface="Calibri" panose="020F0502020204030204" pitchFamily="34" charset="0"/>
              </a:rPr>
              <a:t>Development of a National PP </a:t>
            </a:r>
            <a:r>
              <a:rPr lang="en-US" dirty="0" err="1">
                <a:latin typeface="Calibri" panose="020F0502020204030204" pitchFamily="34" charset="0"/>
                <a:ea typeface="Calibri" panose="020F0502020204030204" pitchFamily="34" charset="0"/>
                <a:cs typeface="Calibri" panose="020F0502020204030204" pitchFamily="34" charset="0"/>
              </a:rPr>
              <a:t>Professionalisation</a:t>
            </a:r>
            <a:r>
              <a:rPr lang="en-US" dirty="0">
                <a:latin typeface="Calibri" panose="020F0502020204030204" pitchFamily="34" charset="0"/>
                <a:ea typeface="Calibri" panose="020F0502020204030204" pitchFamily="34" charset="0"/>
                <a:cs typeface="Calibri" panose="020F0502020204030204" pitchFamily="34" charset="0"/>
              </a:rPr>
              <a:t> Policy and Strategy tailored to the country’s needs, resources and administrative structure, either standalone or as part of wider </a:t>
            </a:r>
            <a:r>
              <a:rPr lang="en-US" dirty="0" err="1">
                <a:latin typeface="Calibri" panose="020F0502020204030204" pitchFamily="34" charset="0"/>
                <a:ea typeface="Calibri" panose="020F0502020204030204" pitchFamily="34" charset="0"/>
                <a:cs typeface="Calibri" panose="020F0502020204030204" pitchFamily="34" charset="0"/>
              </a:rPr>
              <a:t>professionalisation</a:t>
            </a:r>
            <a:r>
              <a:rPr lang="en-US" dirty="0">
                <a:latin typeface="Calibri" panose="020F0502020204030204" pitchFamily="34" charset="0"/>
                <a:ea typeface="Calibri" panose="020F0502020204030204" pitchFamily="34" charset="0"/>
                <a:cs typeface="Calibri" panose="020F0502020204030204" pitchFamily="34" charset="0"/>
              </a:rPr>
              <a:t> policies of public administration. The PP </a:t>
            </a:r>
            <a:r>
              <a:rPr lang="en-US" dirty="0" err="1">
                <a:latin typeface="Calibri" panose="020F0502020204030204" pitchFamily="34" charset="0"/>
                <a:ea typeface="Calibri" panose="020F0502020204030204" pitchFamily="34" charset="0"/>
                <a:cs typeface="Calibri" panose="020F0502020204030204" pitchFamily="34" charset="0"/>
              </a:rPr>
              <a:t>Professionalisation</a:t>
            </a:r>
            <a:r>
              <a:rPr lang="en-US" dirty="0">
                <a:latin typeface="Calibri" panose="020F0502020204030204" pitchFamily="34" charset="0"/>
                <a:ea typeface="Calibri" panose="020F0502020204030204" pitchFamily="34" charset="0"/>
                <a:cs typeface="Calibri" panose="020F0502020204030204" pitchFamily="34" charset="0"/>
              </a:rPr>
              <a:t> Policy would aim to </a:t>
            </a:r>
            <a:r>
              <a:rPr lang="en-US" b="1" i="1" dirty="0">
                <a:latin typeface="Calibri" panose="020F0502020204030204" pitchFamily="34" charset="0"/>
                <a:ea typeface="Calibri" panose="020F0502020204030204" pitchFamily="34" charset="0"/>
                <a:cs typeface="Calibri" panose="020F0502020204030204" pitchFamily="34" charset="0"/>
              </a:rPr>
              <a:t>attract, develop and retain skills, focus on performance and strategic outcomes and make the most out of the available tools and techniques. </a:t>
            </a:r>
          </a:p>
          <a:p>
            <a:pPr marL="0" indent="0" algn="just">
              <a:buNone/>
            </a:pPr>
            <a:r>
              <a:rPr lang="en-US" dirty="0">
                <a:latin typeface="Calibri" panose="020F0502020204030204" pitchFamily="34" charset="0"/>
                <a:ea typeface="Calibri" panose="020F0502020204030204" pitchFamily="34" charset="0"/>
                <a:cs typeface="Calibri" panose="020F0502020204030204" pitchFamily="34" charset="0"/>
              </a:rPr>
              <a:t>PP</a:t>
            </a:r>
            <a:r>
              <a:rPr lang="en-US" b="1" i="1"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Professionalisation</a:t>
            </a:r>
            <a:r>
              <a:rPr lang="en-US" dirty="0">
                <a:latin typeface="Calibri" panose="020F0502020204030204" pitchFamily="34" charset="0"/>
                <a:ea typeface="Calibri" panose="020F0502020204030204" pitchFamily="34" charset="0"/>
                <a:cs typeface="Calibri" panose="020F0502020204030204" pitchFamily="34" charset="0"/>
              </a:rPr>
              <a:t> Policy should count on high level political support and:</a:t>
            </a:r>
          </a:p>
          <a:p>
            <a:pPr marL="0" indent="0" algn="just">
              <a:buNone/>
            </a:pPr>
            <a:r>
              <a:rPr lang="en-US" dirty="0">
                <a:latin typeface="Calibri" panose="020F0502020204030204" pitchFamily="34" charset="0"/>
                <a:ea typeface="Calibri" panose="020F0502020204030204" pitchFamily="34" charset="0"/>
                <a:cs typeface="Calibri" panose="020F0502020204030204" pitchFamily="34" charset="0"/>
              </a:rPr>
              <a:t>(a) address all the relevant participants in the procurement process and be developed through an inclusive process at national, regional and local level; </a:t>
            </a:r>
          </a:p>
          <a:p>
            <a:pPr marL="0" indent="0" algn="just">
              <a:buNone/>
            </a:pPr>
            <a:r>
              <a:rPr lang="en-US" dirty="0">
                <a:latin typeface="Calibri" panose="020F0502020204030204" pitchFamily="34" charset="0"/>
                <a:ea typeface="Calibri" panose="020F0502020204030204" pitchFamily="34" charset="0"/>
                <a:cs typeface="Calibri" panose="020F0502020204030204" pitchFamily="34" charset="0"/>
              </a:rPr>
              <a:t>(b) be applied in coordination with other policies across the whole public sector.</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(c) with a clear assignment of responsibilities and tasks to institutions at </a:t>
            </a:r>
            <a:r>
              <a:rPr lang="en-US" i="1" dirty="0">
                <a:latin typeface="Calibri" panose="020F0502020204030204" pitchFamily="34" charset="0"/>
                <a:ea typeface="Calibri" panose="020F0502020204030204" pitchFamily="34" charset="0"/>
                <a:cs typeface="Calibri" panose="020F0502020204030204" pitchFamily="34" charset="0"/>
              </a:rPr>
              <a:t>central policy level</a:t>
            </a:r>
            <a:r>
              <a:rPr lang="en-US" dirty="0">
                <a:latin typeface="Calibri" panose="020F0502020204030204" pitchFamily="34" charset="0"/>
                <a:ea typeface="Calibri" panose="020F0502020204030204" pitchFamily="34" charset="0"/>
                <a:cs typeface="Calibri" panose="020F0502020204030204" pitchFamily="34" charset="0"/>
              </a:rPr>
              <a:t>, supporting efforts at local, regional and sectoral levels and using where appropriate, the institutional structures promoting </a:t>
            </a:r>
            <a:r>
              <a:rPr lang="en-US" dirty="0" err="1">
                <a:latin typeface="Calibri" panose="020F0502020204030204" pitchFamily="34" charset="0"/>
                <a:ea typeface="Calibri" panose="020F0502020204030204" pitchFamily="34" charset="0"/>
                <a:cs typeface="Calibri" panose="020F0502020204030204" pitchFamily="34" charset="0"/>
              </a:rPr>
              <a:t>specialisation</a:t>
            </a:r>
            <a:r>
              <a:rPr lang="en-US" dirty="0">
                <a:latin typeface="Calibri" panose="020F0502020204030204" pitchFamily="34" charset="0"/>
                <a:ea typeface="Calibri" panose="020F0502020204030204" pitchFamily="34" charset="0"/>
                <a:cs typeface="Calibri" panose="020F0502020204030204" pitchFamily="34" charset="0"/>
              </a:rPr>
              <a:t>, aggregation and sharing of knowledge. </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701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E21B-3738-6820-3E08-0A62CA897C84}"/>
              </a:ext>
            </a:extLst>
          </p:cNvPr>
          <p:cNvSpPr>
            <a:spLocks noGrp="1"/>
          </p:cNvSpPr>
          <p:nvPr>
            <p:ph type="title"/>
          </p:nvPr>
        </p:nvSpPr>
        <p:spPr/>
        <p:txBody>
          <a:bodyPr>
            <a:norm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EU </a:t>
            </a:r>
            <a:r>
              <a:rPr lang="en-US" sz="2800" b="1" dirty="0">
                <a:latin typeface="Calibri" panose="020F0502020204030204" pitchFamily="34" charset="0"/>
                <a:ea typeface="Calibri" panose="020F0502020204030204" pitchFamily="34" charset="0"/>
                <a:cs typeface="Calibri" panose="020F0502020204030204" pitchFamily="34" charset="0"/>
              </a:rPr>
              <a:t>RECOMMENDATION 1805/2017 (</a:t>
            </a:r>
            <a:r>
              <a:rPr lang="en-US" sz="2800" dirty="0">
                <a:latin typeface="Calibri" panose="020F0502020204030204" pitchFamily="34" charset="0"/>
                <a:ea typeface="Calibri" panose="020F0502020204030204" pitchFamily="34" charset="0"/>
                <a:cs typeface="Calibri" panose="020F0502020204030204" pitchFamily="34" charset="0"/>
              </a:rPr>
              <a:t>Building an architecture for the </a:t>
            </a:r>
            <a:r>
              <a:rPr lang="en-US" sz="2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800" dirty="0">
                <a:latin typeface="Calibri" panose="020F0502020204030204" pitchFamily="34" charset="0"/>
                <a:ea typeface="Calibri" panose="020F0502020204030204" pitchFamily="34" charset="0"/>
                <a:cs typeface="Calibri" panose="020F0502020204030204" pitchFamily="34" charset="0"/>
              </a:rPr>
              <a:t> of public procurement)</a:t>
            </a:r>
            <a:endParaRPr lang="en-US" sz="2800" dirty="0"/>
          </a:p>
        </p:txBody>
      </p:sp>
      <p:sp>
        <p:nvSpPr>
          <p:cNvPr id="3" name="Content Placeholder 2">
            <a:extLst>
              <a:ext uri="{FF2B5EF4-FFF2-40B4-BE49-F238E27FC236}">
                <a16:creationId xmlns:a16="http://schemas.microsoft.com/office/drawing/2014/main" id="{461596C7-AE94-7BCF-2132-5FB0F09EA6DD}"/>
              </a:ext>
            </a:extLst>
          </p:cNvPr>
          <p:cNvSpPr>
            <a:spLocks noGrp="1"/>
          </p:cNvSpPr>
          <p:nvPr>
            <p:ph idx="1"/>
          </p:nvPr>
        </p:nvSpPr>
        <p:spPr/>
        <p:txBody>
          <a:bodyPr>
            <a:normAutofit lnSpcReduction="10000"/>
          </a:bodyPr>
          <a:lstStyle/>
          <a:p>
            <a:pPr marL="514350" indent="-514350" algn="just">
              <a:buAutoNum type="romanUcPeriod" startAt="2"/>
            </a:pPr>
            <a:r>
              <a:rPr lang="en-US" b="1" dirty="0">
                <a:latin typeface="Calibri" panose="020F0502020204030204" pitchFamily="34" charset="0"/>
                <a:ea typeface="Calibri" panose="020F0502020204030204" pitchFamily="34" charset="0"/>
                <a:cs typeface="Calibri" panose="020F0502020204030204" pitchFamily="34" charset="0"/>
              </a:rPr>
              <a:t>Human resources: improving training and career management of procurement practitioners: </a:t>
            </a:r>
          </a:p>
          <a:p>
            <a:pPr algn="jus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Arial" panose="020B0604020202020204" pitchFamily="34" charset="0"/>
              </a:rPr>
              <a:t>Definition of the baseline of skills and competences (Competence Framework) that public procurement practitioners at all levels should be trained in and should possess, taking into account the multidisciplinary nature of procurement including training for related functions ex. for judges and auditors.</a:t>
            </a:r>
          </a:p>
          <a:p>
            <a:pPr algn="jus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Arial" panose="020B0604020202020204" pitchFamily="34" charset="0"/>
              </a:rPr>
              <a:t>Development of appropriate training programs — initial and lifelong — based on performance survey data and needs assessment, as well as on competence frameworks. Training programs to include </a:t>
            </a:r>
            <a:r>
              <a:rPr lang="en-US" sz="1800" kern="100" dirty="0">
                <a:effectLst/>
                <a:latin typeface="Calibri" panose="020F0502020204030204" pitchFamily="34" charset="0"/>
                <a:ea typeface="Calibri" panose="020F0502020204030204" pitchFamily="34" charset="0"/>
                <a:cs typeface="Arial" panose="020B0604020202020204" pitchFamily="34" charset="0"/>
              </a:rPr>
              <a:t>graduate and post-graduate level and other entry-level career training; use interactive solutions or eLearning tools for wider outreach; and drawing benefits from academic cooperation and research to develop a sound theoretical backing for procurement solutions.</a:t>
            </a:r>
          </a:p>
          <a:p>
            <a:pPr algn="jus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Arial" panose="020B0604020202020204" pitchFamily="34" charset="0"/>
              </a:rPr>
              <a:t>Introduction of sound human resources management (HRD), career planning and motivational schemes specific to the procurement functions aiming to attract and retain qualified staff; such as: (a) recognition and/or certification schemes which properly identify and reward procurement functions; (b) career structures, institutional incentives and political support to deliver strategic outcomes; and (c) excellence awards to promote good practice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AutoNum type="arabicParen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buAutoNum type="arabicParen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341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75CE-6892-F676-3925-D6F975F99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AEC80-8155-9612-E79C-59594519AF0E}"/>
              </a:ext>
            </a:extLst>
          </p:cNvPr>
          <p:cNvSpPr>
            <a:spLocks noGrp="1"/>
          </p:cNvSpPr>
          <p:nvPr>
            <p:ph type="title"/>
          </p:nvPr>
        </p:nvSpPr>
        <p:spPr/>
        <p:txBody>
          <a:bodyPr>
            <a:norm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EU </a:t>
            </a:r>
            <a:r>
              <a:rPr lang="en-US" sz="2800" b="1" dirty="0">
                <a:latin typeface="Calibri" panose="020F0502020204030204" pitchFamily="34" charset="0"/>
                <a:ea typeface="Calibri" panose="020F0502020204030204" pitchFamily="34" charset="0"/>
                <a:cs typeface="Calibri" panose="020F0502020204030204" pitchFamily="34" charset="0"/>
              </a:rPr>
              <a:t>RECOMMENDATION 1805/2017 (</a:t>
            </a:r>
            <a:r>
              <a:rPr lang="en-US" sz="2800" dirty="0">
                <a:latin typeface="Calibri" panose="020F0502020204030204" pitchFamily="34" charset="0"/>
                <a:ea typeface="Calibri" panose="020F0502020204030204" pitchFamily="34" charset="0"/>
                <a:cs typeface="Calibri" panose="020F0502020204030204" pitchFamily="34" charset="0"/>
              </a:rPr>
              <a:t>Building an architecture for the </a:t>
            </a:r>
            <a:r>
              <a:rPr lang="en-US" sz="2800" dirty="0" err="1">
                <a:latin typeface="Calibri" panose="020F0502020204030204" pitchFamily="34" charset="0"/>
                <a:ea typeface="Calibri" panose="020F0502020204030204" pitchFamily="34" charset="0"/>
                <a:cs typeface="Calibri" panose="020F0502020204030204" pitchFamily="34" charset="0"/>
              </a:rPr>
              <a:t>Professionalisation</a:t>
            </a:r>
            <a:r>
              <a:rPr lang="en-US" sz="2800" dirty="0">
                <a:latin typeface="Calibri" panose="020F0502020204030204" pitchFamily="34" charset="0"/>
                <a:ea typeface="Calibri" panose="020F0502020204030204" pitchFamily="34" charset="0"/>
                <a:cs typeface="Calibri" panose="020F0502020204030204" pitchFamily="34" charset="0"/>
              </a:rPr>
              <a:t> of public procurement)</a:t>
            </a:r>
            <a:endParaRPr lang="en-US" sz="2800" dirty="0"/>
          </a:p>
        </p:txBody>
      </p:sp>
      <p:sp>
        <p:nvSpPr>
          <p:cNvPr id="3" name="Content Placeholder 2">
            <a:extLst>
              <a:ext uri="{FF2B5EF4-FFF2-40B4-BE49-F238E27FC236}">
                <a16:creationId xmlns:a16="http://schemas.microsoft.com/office/drawing/2014/main" id="{CC9160CA-F48D-9596-C4D8-8755E2C3C3DA}"/>
              </a:ext>
            </a:extLst>
          </p:cNvPr>
          <p:cNvSpPr>
            <a:spLocks noGrp="1"/>
          </p:cNvSpPr>
          <p:nvPr>
            <p:ph idx="1"/>
          </p:nvPr>
        </p:nvSpPr>
        <p:spPr/>
        <p:txBody>
          <a:bodyPr>
            <a:normAutofit fontScale="77500" lnSpcReduction="20000"/>
          </a:bodyPr>
          <a:lstStyle/>
          <a:p>
            <a:pPr marL="0" indent="0" algn="just">
              <a:buNone/>
            </a:pPr>
            <a:r>
              <a:rPr lang="en-US" dirty="0">
                <a:latin typeface="Calibri" panose="020F0502020204030204" pitchFamily="34" charset="0"/>
                <a:ea typeface="Calibri" panose="020F0502020204030204" pitchFamily="34" charset="0"/>
                <a:cs typeface="Calibri" panose="020F0502020204030204" pitchFamily="34" charset="0"/>
              </a:rPr>
              <a:t>III</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b="1" dirty="0">
                <a:latin typeface="Calibri" panose="020F0502020204030204" pitchFamily="34" charset="0"/>
                <a:ea typeface="Calibri" panose="020F0502020204030204" pitchFamily="34" charset="0"/>
                <a:cs typeface="Calibri" panose="020F0502020204030204" pitchFamily="34" charset="0"/>
              </a:rPr>
              <a:t>Systems: providing tools and methodologies to support professional procurement practice:</a:t>
            </a:r>
          </a:p>
          <a:p>
            <a:pPr marL="0" indent="0" algn="just">
              <a:buNone/>
            </a:pPr>
            <a:r>
              <a:rPr lang="en-US" dirty="0">
                <a:latin typeface="Calibri" panose="020F0502020204030204" pitchFamily="34" charset="0"/>
                <a:ea typeface="Calibri" panose="020F0502020204030204" pitchFamily="34" charset="0"/>
                <a:cs typeface="Calibri" panose="020F0502020204030204" pitchFamily="34" charset="0"/>
              </a:rPr>
              <a:t>Public procurement practitioners must be equipped with the right tools and support to act efficiently and get best value for money for each purchase; such as online portals and e-Procurement tools, guidelines, manuals, templates and cooperation tools, with corresponding training, support and expertise, aggregation of knowledge and exchange of good practice like:</a:t>
            </a:r>
          </a:p>
          <a:p>
            <a:pPr marL="457200" indent="-457200" algn="just">
              <a:buAutoNum type="alphaLcParenBoth"/>
            </a:pPr>
            <a:r>
              <a:rPr lang="en-US" dirty="0">
                <a:latin typeface="Calibri" panose="020F0502020204030204" pitchFamily="34" charset="0"/>
                <a:ea typeface="Calibri" panose="020F0502020204030204" pitchFamily="34" charset="0"/>
                <a:cs typeface="Calibri" panose="020F0502020204030204" pitchFamily="34" charset="0"/>
              </a:rPr>
              <a:t>tools to promote integrity, at individual and institutional level: establishing codes of ethics as well as charters for integrity; </a:t>
            </a:r>
          </a:p>
          <a:p>
            <a:pPr marL="457200" indent="-457200" algn="just">
              <a:buAutoNum type="alphaLcParenBoth"/>
            </a:pPr>
            <a:r>
              <a:rPr lang="en-US" dirty="0">
                <a:latin typeface="Calibri" panose="020F0502020204030204" pitchFamily="34" charset="0"/>
                <a:ea typeface="Calibri" panose="020F0502020204030204" pitchFamily="34" charset="0"/>
                <a:cs typeface="Calibri" panose="020F0502020204030204" pitchFamily="34" charset="0"/>
              </a:rPr>
              <a:t>using data on irregularities  and developing specific guidance to prevent and detect fraud and corruption, including through whistleblowing channels. </a:t>
            </a:r>
          </a:p>
          <a:p>
            <a:pPr marL="457200" indent="-457200" algn="just">
              <a:buAutoNum type="alphaLcParenBoth"/>
            </a:pPr>
            <a:r>
              <a:rPr lang="en-US" dirty="0">
                <a:latin typeface="Calibri" panose="020F0502020204030204" pitchFamily="34" charset="0"/>
                <a:ea typeface="Calibri" panose="020F0502020204030204" pitchFamily="34" charset="0"/>
                <a:cs typeface="Calibri" panose="020F0502020204030204" pitchFamily="34" charset="0"/>
              </a:rPr>
              <a:t>Introduction of </a:t>
            </a:r>
            <a:r>
              <a:rPr lang="en-US" dirty="0" err="1">
                <a:latin typeface="Calibri" panose="020F0502020204030204" pitchFamily="34" charset="0"/>
                <a:ea typeface="Calibri" panose="020F0502020204030204" pitchFamily="34" charset="0"/>
                <a:cs typeface="Calibri" panose="020F0502020204030204" pitchFamily="34" charset="0"/>
              </a:rPr>
              <a:t>standardised</a:t>
            </a:r>
            <a:r>
              <a:rPr lang="en-US" dirty="0">
                <a:latin typeface="Calibri" panose="020F0502020204030204" pitchFamily="34" charset="0"/>
                <a:ea typeface="Calibri" panose="020F0502020204030204" pitchFamily="34" charset="0"/>
                <a:cs typeface="Calibri" panose="020F0502020204030204" pitchFamily="34" charset="0"/>
              </a:rPr>
              <a:t> templates and tools for various procedures such as green public procurement criteria, rated criteria and LCC calculations.</a:t>
            </a:r>
          </a:p>
          <a:p>
            <a:pPr marL="457200" indent="-457200" algn="just">
              <a:buAutoNum type="alphaLcParenBoth"/>
            </a:pPr>
            <a:r>
              <a:rPr lang="en-US" dirty="0">
                <a:latin typeface="Calibri" panose="020F0502020204030204" pitchFamily="34" charset="0"/>
                <a:ea typeface="Calibri" panose="020F0502020204030204" pitchFamily="34" charset="0"/>
                <a:cs typeface="Calibri" panose="020F0502020204030204" pitchFamily="34" charset="0"/>
              </a:rPr>
              <a:t>technical assistance by means of reactive helpdesks, hotlines and/or email services; </a:t>
            </a:r>
            <a:r>
              <a:rPr lang="en-US" dirty="0" err="1">
                <a:latin typeface="Calibri" panose="020F0502020204030204" pitchFamily="34" charset="0"/>
                <a:ea typeface="Calibri" panose="020F0502020204030204" pitchFamily="34" charset="0"/>
                <a:cs typeface="Calibri" panose="020F0502020204030204" pitchFamily="34" charset="0"/>
              </a:rPr>
              <a:t>organising</a:t>
            </a:r>
            <a:r>
              <a:rPr lang="en-US" dirty="0">
                <a:latin typeface="Calibri" panose="020F0502020204030204" pitchFamily="34" charset="0"/>
                <a:ea typeface="Calibri" panose="020F0502020204030204" pitchFamily="34" charset="0"/>
                <a:cs typeface="Calibri" panose="020F0502020204030204" pitchFamily="34" charset="0"/>
              </a:rPr>
              <a:t> seminars and workshops to share/explore new legal and other developments, policy priorities and good practice; and encouraging the creation of communities of practice through online fora and professional social networks.</a:t>
            </a:r>
          </a:p>
          <a:p>
            <a:endParaRPr lang="en-US" dirty="0"/>
          </a:p>
        </p:txBody>
      </p:sp>
    </p:spTree>
    <p:extLst>
      <p:ext uri="{BB962C8B-B14F-4D97-AF65-F5344CB8AC3E}">
        <p14:creationId xmlns:p14="http://schemas.microsoft.com/office/powerpoint/2010/main" val="24983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C722-2CD2-0D04-F07E-00407E4D2459}"/>
              </a:ext>
            </a:extLst>
          </p:cNvPr>
          <p:cNvSpPr>
            <a:spLocks noGrp="1"/>
          </p:cNvSpPr>
          <p:nvPr>
            <p:ph type="title"/>
          </p:nvPr>
        </p:nvSpPr>
        <p:spPr>
          <a:xfrm>
            <a:off x="867266" y="365126"/>
            <a:ext cx="10486534" cy="813226"/>
          </a:xfrm>
        </p:spPr>
        <p:txBody>
          <a:bodyPr>
            <a:normAutofit fontScale="90000"/>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European Union Public Procurement Competency Framework (EU </a:t>
            </a:r>
            <a:r>
              <a:rPr lang="en-US" sz="2800" dirty="0" err="1">
                <a:effectLst/>
                <a:latin typeface="Calibri" panose="020F0502020204030204" pitchFamily="34" charset="0"/>
                <a:ea typeface="Calibri" panose="020F0502020204030204" pitchFamily="34" charset="0"/>
                <a:cs typeface="Arial" panose="020B0604020202020204" pitchFamily="34" charset="0"/>
              </a:rPr>
              <a:t>ProcurComp</a:t>
            </a:r>
            <a:r>
              <a:rPr lang="en-US" sz="2800" dirty="0">
                <a:effectLst/>
                <a:latin typeface="Calibri" panose="020F0502020204030204" pitchFamily="34" charset="0"/>
                <a:ea typeface="Calibri" panose="020F0502020204030204" pitchFamily="34" charset="0"/>
                <a:cs typeface="Arial" panose="020B0604020202020204" pitchFamily="34" charset="0"/>
              </a:rPr>
              <a:t>)</a:t>
            </a:r>
            <a:endParaRPr lang="en-US" sz="2800" dirty="0"/>
          </a:p>
        </p:txBody>
      </p:sp>
      <p:sp>
        <p:nvSpPr>
          <p:cNvPr id="3" name="Content Placeholder 2">
            <a:extLst>
              <a:ext uri="{FF2B5EF4-FFF2-40B4-BE49-F238E27FC236}">
                <a16:creationId xmlns:a16="http://schemas.microsoft.com/office/drawing/2014/main" id="{7377A716-3C40-6B44-F8AC-74B96FC14512}"/>
              </a:ext>
            </a:extLst>
          </p:cNvPr>
          <p:cNvSpPr>
            <a:spLocks noGrp="1"/>
          </p:cNvSpPr>
          <p:nvPr>
            <p:ph idx="1"/>
          </p:nvPr>
        </p:nvSpPr>
        <p:spPr>
          <a:xfrm>
            <a:off x="1696824" y="1366887"/>
            <a:ext cx="9656975" cy="4652913"/>
          </a:xfrm>
        </p:spPr>
        <p:txBody>
          <a:bodyPr>
            <a:normAutofit fontScale="92500" lnSpcReduction="10000"/>
          </a:bodyPr>
          <a:lstStyle/>
          <a:p>
            <a:pPr marL="0" indent="0" algn="just">
              <a:buNone/>
            </a:pPr>
            <a:r>
              <a:rPr lang="en-US" sz="2600" dirty="0">
                <a:effectLst/>
                <a:latin typeface="Calibri" panose="020F0502020204030204" pitchFamily="34" charset="0"/>
                <a:ea typeface="Calibri" panose="020F0502020204030204" pitchFamily="34" charset="0"/>
                <a:cs typeface="Calibri" panose="020F0502020204030204" pitchFamily="34" charset="0"/>
              </a:rPr>
              <a:t>As a follow-up on the EU Recommendation and to further facilitate its implementation, in 2020, the European Union introduced </a:t>
            </a:r>
            <a:r>
              <a:rPr lang="en-US" sz="2600" dirty="0" err="1">
                <a:effectLst/>
                <a:latin typeface="Calibri" panose="020F0502020204030204" pitchFamily="34" charset="0"/>
                <a:ea typeface="Calibri" panose="020F0502020204030204" pitchFamily="34" charset="0"/>
                <a:cs typeface="Calibri" panose="020F0502020204030204" pitchFamily="34" charset="0"/>
              </a:rPr>
              <a:t>ProcurComp</a:t>
            </a:r>
            <a:r>
              <a:rPr lang="en-US" sz="2600" dirty="0">
                <a:effectLst/>
                <a:latin typeface="Calibri" panose="020F0502020204030204" pitchFamily="34" charset="0"/>
                <a:ea typeface="Calibri" panose="020F0502020204030204" pitchFamily="34" charset="0"/>
                <a:cs typeface="Calibri" panose="020F0502020204030204" pitchFamily="34" charset="0"/>
              </a:rPr>
              <a:t>, a competency framework matrix for public buyers with thirty (30) procurement and other soft competencies scaled across four (4) proficiency levels.</a:t>
            </a:r>
          </a:p>
          <a:p>
            <a:pPr marL="0" indent="0" algn="just">
              <a:buNone/>
            </a:pPr>
            <a:r>
              <a:rPr lang="en-US" sz="2600" dirty="0">
                <a:latin typeface="Calibri" panose="020F0502020204030204" pitchFamily="34" charset="0"/>
                <a:ea typeface="Calibri" panose="020F0502020204030204" pitchFamily="34" charset="0"/>
                <a:cs typeface="Calibri" panose="020F0502020204030204" pitchFamily="34" charset="0"/>
              </a:rPr>
              <a:t>The Competency Framework includes the competences that public buyers need to fulfil their tasks; like legal, economic and market knowledge and increasingly soft, commercial and other job-related skills to perform effectively like relationship /risk management skills.</a:t>
            </a:r>
          </a:p>
          <a:p>
            <a:pPr marL="0" indent="0" algn="just">
              <a:buNone/>
            </a:pPr>
            <a:r>
              <a:rPr lang="en-US" sz="2600" dirty="0" err="1">
                <a:latin typeface="Calibri" panose="020F0502020204030204" pitchFamily="34" charset="0"/>
                <a:ea typeface="Calibri" panose="020F0502020204030204" pitchFamily="34" charset="0"/>
                <a:cs typeface="Calibri" panose="020F0502020204030204" pitchFamily="34" charset="0"/>
              </a:rPr>
              <a:t>ProcurComp</a:t>
            </a:r>
            <a:r>
              <a:rPr lang="en-US" sz="2600" dirty="0">
                <a:latin typeface="Calibri" panose="020F0502020204030204" pitchFamily="34" charset="0"/>
                <a:ea typeface="Calibri" panose="020F0502020204030204" pitchFamily="34" charset="0"/>
                <a:cs typeface="Calibri" panose="020F0502020204030204" pitchFamily="34" charset="0"/>
              </a:rPr>
              <a:t> represents a milestone in defining public procurement professionalism with reference to a pre-defined set of competences acknowledged throughout the EU countries. </a:t>
            </a:r>
          </a:p>
          <a:p>
            <a:pPr marL="0" indent="0" algn="just">
              <a:buNone/>
            </a:pPr>
            <a:r>
              <a:rPr lang="en-US" sz="2600" dirty="0">
                <a:latin typeface="Calibri" panose="020F0502020204030204" pitchFamily="34" charset="0"/>
                <a:ea typeface="Calibri" panose="020F0502020204030204" pitchFamily="34" charset="0"/>
                <a:cs typeface="Calibri" panose="020F0502020204030204" pitchFamily="34" charset="0"/>
              </a:rPr>
              <a:t>As of 2020, only 38% of OECD countries </a:t>
            </a:r>
            <a:r>
              <a:rPr lang="en-US" sz="2600" dirty="0" err="1">
                <a:latin typeface="Calibri" panose="020F0502020204030204" pitchFamily="34" charset="0"/>
                <a:ea typeface="Calibri" panose="020F0502020204030204" pitchFamily="34" charset="0"/>
                <a:cs typeface="Calibri" panose="020F0502020204030204" pitchFamily="34" charset="0"/>
              </a:rPr>
              <a:t>recognise</a:t>
            </a:r>
            <a:r>
              <a:rPr lang="en-US" sz="2600" dirty="0">
                <a:latin typeface="Calibri" panose="020F0502020204030204" pitchFamily="34" charset="0"/>
                <a:ea typeface="Calibri" panose="020F0502020204030204" pitchFamily="34" charset="0"/>
                <a:cs typeface="Calibri" panose="020F0502020204030204" pitchFamily="34" charset="0"/>
              </a:rPr>
              <a:t> public procurement as a standalone profession.</a:t>
            </a:r>
          </a:p>
          <a:p>
            <a:pPr marL="0" indent="0" algn="just">
              <a:buNone/>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878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2557</TotalTime>
  <Words>3025</Words>
  <Application>Microsoft Office PowerPoint</Application>
  <PresentationFormat>Widescreen</PresentationFormat>
  <Paragraphs>126</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Source Sans Pro</vt:lpstr>
      <vt:lpstr>Space Grotesk Bold</vt:lpstr>
      <vt:lpstr>Wingdings</vt:lpstr>
      <vt:lpstr>Office Theme</vt:lpstr>
      <vt:lpstr>International Public Procurement Conference  Manila, Philippines  April 28 to April 30, 2025</vt:lpstr>
      <vt:lpstr>Introduction</vt:lpstr>
      <vt:lpstr>EU Directive 24 of 2014 on PP</vt:lpstr>
      <vt:lpstr>OECD Recommendation on Public Procurement- 2015</vt:lpstr>
      <vt:lpstr>EU RECOMMENDATION 1805/2017 (Building an architecture for the Professionalisation of public procurement)</vt:lpstr>
      <vt:lpstr>EU RECOMMENDATION 1805/2017 (Building an architecture for the Professionalisation of public procurement)</vt:lpstr>
      <vt:lpstr>EU RECOMMENDATION 1805/2017 (Building an architecture for the Professionalisation of public procurement)</vt:lpstr>
      <vt:lpstr>EU RECOMMENDATION 1805/2017 (Building an architecture for the Professionalisation of public procurement)</vt:lpstr>
      <vt:lpstr>European Union Public Procurement Competency Framework (EU ProcurComp)</vt:lpstr>
      <vt:lpstr>European Union Public Procurement Competency Framework (EU ProcurComp)</vt:lpstr>
      <vt:lpstr>European Union Public Procurement Competency Framework (EU ProcurComp)</vt:lpstr>
      <vt:lpstr>OECD Policy Paper on Professionalising the public procurement workforce -2023</vt:lpstr>
      <vt:lpstr>OECD / MAPS- Professionalisation Assessment Module</vt:lpstr>
      <vt:lpstr>THE ROADMAP TOWARDS PP PROFESSIONALISATION</vt:lpstr>
      <vt:lpstr>THE ROADMAP TOWARDS PP PROFESSIONALISATION</vt:lpstr>
      <vt:lpstr>THE ROADMAP TOWARDS PP PROFESSIONALISATION</vt:lpstr>
      <vt:lpstr>Professionalization in Public Procurement in the Philippine</vt:lpstr>
      <vt:lpstr>CONCLUSIONS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Joaquin Miguel  G. Ruiz</dc:creator>
  <cp:lastModifiedBy>Mohammad Abbass</cp:lastModifiedBy>
  <cp:revision>32</cp:revision>
  <cp:lastPrinted>2025-04-23T07:24:21Z</cp:lastPrinted>
  <dcterms:created xsi:type="dcterms:W3CDTF">2025-04-09T11:01:53Z</dcterms:created>
  <dcterms:modified xsi:type="dcterms:W3CDTF">2025-04-24T03:15:25Z</dcterms:modified>
</cp:coreProperties>
</file>