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147376431" r:id="rId3"/>
    <p:sldId id="2134807756" r:id="rId4"/>
    <p:sldId id="2134807759" r:id="rId5"/>
    <p:sldId id="258" r:id="rId6"/>
    <p:sldId id="2134807761" r:id="rId7"/>
    <p:sldId id="2147480844" r:id="rId8"/>
    <p:sldId id="2147376302" r:id="rId9"/>
    <p:sldId id="2147480845" r:id="rId10"/>
    <p:sldId id="214748084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8A8"/>
    <a:srgbClr val="FCD116"/>
    <a:srgbClr val="CE11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595" autoAdjust="0"/>
    <p:restoredTop sz="94660"/>
  </p:normalViewPr>
  <p:slideViewPr>
    <p:cSldViewPr snapToGrid="0">
      <p:cViewPr varScale="1">
        <p:scale>
          <a:sx n="56" d="100"/>
          <a:sy n="56" d="100"/>
        </p:scale>
        <p:origin x="516" y="4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105" d="100"/>
          <a:sy n="105" d="100"/>
        </p:scale>
        <p:origin x="4044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ADAE6F6-94E8-1DAD-01C7-28A44258109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P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65A7818-F960-ED62-A21A-E33237182B1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DED69B-8B13-4E89-AD8D-6FA6DCAAD2B9}" type="datetimeFigureOut">
              <a:rPr lang="en-PH" smtClean="0"/>
              <a:t>22/04/2025</a:t>
            </a:fld>
            <a:endParaRPr lang="en-P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EEAFCC-0415-5A2C-A0F4-F2B325CB4FD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P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376416-F18B-238A-12E6-9DFBBEB8BE0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D8C978-DEDB-45F7-91AB-06DEB9044246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5672623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A3B938-95AF-4DFA-A13E-35588889F757}" type="datetimeFigureOut">
              <a:rPr lang="en-SG" smtClean="0"/>
              <a:t>22/4/2025</a:t>
            </a:fld>
            <a:endParaRPr lang="en-S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4918FC-06BD-4B66-9CD3-86B3FEC1F853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7624934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Public procurement reach is decent – no of unique firms that win Govt contracts is about 5% of the total no of firms in SG (or 10% if we include those that participate but not awarded)</a:t>
            </a:r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FE99FC-F719-4B5B-86B6-2BEA9D6CB596}" type="slidenum">
              <a:rPr lang="en-SG" smtClean="0"/>
              <a:t>4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327274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4918FC-06BD-4B66-9CD3-86B3FEC1F853}" type="slidenum">
              <a:rPr lang="en-SG" smtClean="0"/>
              <a:t>5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0317693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sz="1200" b="0" i="0" u="none" strike="noStrike" baseline="0">
                <a:solidFill>
                  <a:srgbClr val="000000"/>
                </a:solidFill>
                <a:latin typeface="Arial" panose="020B0604020202020204" pitchFamily="34" charset="0"/>
              </a:rPr>
              <a:t>	</a:t>
            </a:r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EDDFDE-974E-490A-801E-2D5C9CA56E75}" type="slidenum">
              <a:rPr lang="en-SG" smtClean="0"/>
              <a:t>7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7407566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E2DEAB-BD65-48C7-4B9B-059A75EDAD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91F3798-C5B7-D52B-EF15-6CB35FCB080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E5B7266-F665-3B11-13A0-7F1B882B0BA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sz="1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Sustainability criteria are able to provide tender advantage to first movers.</a:t>
            </a:r>
            <a:endParaRPr lang="en-SG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17FE6D-2C25-C004-4196-1602CEF39CE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EDDFDE-974E-490A-801E-2D5C9CA56E75}" type="slidenum">
              <a:rPr lang="en-SG" smtClean="0"/>
              <a:t>9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743934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svg"/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11" Type="http://schemas.openxmlformats.org/officeDocument/2006/relationships/image" Target="../media/image20.svg"/><Relationship Id="rId5" Type="http://schemas.openxmlformats.org/officeDocument/2006/relationships/image" Target="../media/image14.sv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sv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svg"/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11" Type="http://schemas.openxmlformats.org/officeDocument/2006/relationships/image" Target="../media/image20.svg"/><Relationship Id="rId5" Type="http://schemas.openxmlformats.org/officeDocument/2006/relationships/image" Target="../media/image14.sv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F094B4-830F-14D8-A887-0F00DD6162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5846" y="987698"/>
            <a:ext cx="9255054" cy="3519561"/>
          </a:xfrm>
        </p:spPr>
        <p:txBody>
          <a:bodyPr anchor="b">
            <a:normAutofit/>
          </a:bodyPr>
          <a:lstStyle>
            <a:lvl1pPr algn="l">
              <a:defRPr sz="7200">
                <a:solidFill>
                  <a:srgbClr val="0038A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PH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9DEC90-D15F-9805-9B1D-EB4732C3A0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9596" y="4507259"/>
            <a:ext cx="4533041" cy="811833"/>
          </a:xfrm>
        </p:spPr>
        <p:txBody>
          <a:bodyPr>
            <a:normAutofit/>
          </a:bodyPr>
          <a:lstStyle>
            <a:lvl1pPr marL="0" indent="0" algn="l">
              <a:buNone/>
              <a:defRPr sz="1800" i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PH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6BCD41-F244-507D-70F2-3A7F157C29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85846" y="5319092"/>
            <a:ext cx="2743200" cy="365125"/>
          </a:xfrm>
          <a:prstGeom prst="rect">
            <a:avLst/>
          </a:prstGeom>
        </p:spPr>
        <p:txBody>
          <a:bodyPr anchor="t"/>
          <a:lstStyle>
            <a:lvl1pPr>
              <a:defRPr>
                <a:solidFill>
                  <a:srgbClr val="0038A8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fld id="{10E2C6CA-DDE0-4A33-89ED-ED864C24CFF7}" type="datetimeFigureOut">
              <a:rPr lang="en-PH" smtClean="0"/>
              <a:pPr/>
              <a:t>22/04/2025</a:t>
            </a:fld>
            <a:endParaRPr lang="en-PH" dirty="0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9593C5B4-0206-77E5-178E-7DA2603461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5077" y="-6875"/>
            <a:ext cx="1146924" cy="6881544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27A54BAC-24F2-A71A-035A-B257862A9D8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99596" y="5684218"/>
            <a:ext cx="1775434" cy="1014534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420E2BB5-6BE1-B4AF-9042-8A7E36E98EC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172661" y="5870302"/>
            <a:ext cx="3383717" cy="530498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8A03CD45-0D74-6B9E-5919-D057AEFB51B1}"/>
              </a:ext>
            </a:extLst>
          </p:cNvPr>
          <p:cNvGrpSpPr/>
          <p:nvPr userDrawn="1"/>
        </p:nvGrpSpPr>
        <p:grpSpPr>
          <a:xfrm>
            <a:off x="7454010" y="5844010"/>
            <a:ext cx="3163401" cy="633306"/>
            <a:chOff x="7357858" y="5844010"/>
            <a:chExt cx="3163401" cy="633306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72908902-4D1F-0A50-CFF5-A6DAABADC06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57858" y="5844010"/>
              <a:ext cx="1859224" cy="633306"/>
            </a:xfrm>
            <a:prstGeom prst="rect">
              <a:avLst/>
            </a:prstGeom>
          </p:spPr>
        </p:pic>
        <p:pic>
          <p:nvPicPr>
            <p:cNvPr id="7" name="Picture 6" descr="A blue text on a black background&#10;&#10;AI-generated content may be incorrect.">
              <a:extLst>
                <a:ext uri="{FF2B5EF4-FFF2-40B4-BE49-F238E27FC236}">
                  <a16:creationId xmlns:a16="http://schemas.microsoft.com/office/drawing/2014/main" id="{8501C71A-C5C3-11A4-9E1B-F00B8B46E50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18600" y="5881569"/>
              <a:ext cx="1202659" cy="50796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847519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DBF476-F250-6BD7-08C0-995FD7C9B6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4900" y="1825626"/>
            <a:ext cx="5168900" cy="39655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1A3F4596-524C-256B-400C-1D2BAF630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24400" y="6356350"/>
            <a:ext cx="2743200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0038A8"/>
                </a:solidFill>
              </a:defRPr>
            </a:lvl1pPr>
          </a:lstStyle>
          <a:p>
            <a:fld id="{164CAFDA-8CBD-4177-AD02-A579CA9358D8}" type="slidenum">
              <a:rPr lang="en-PH" smtClean="0"/>
              <a:pPr/>
              <a:t>‹#›</a:t>
            </a:fld>
            <a:endParaRPr lang="en-PH" dirty="0"/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CF4CF999-54E8-602D-8328-07F8339DD77E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38200" y="1825626"/>
            <a:ext cx="5168900" cy="39655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69A4F0C6-2E4B-F0EA-BAA7-E6BBC0E8F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 b="1"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13219411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704D17-B916-7A87-7E95-A72A4E219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24400" y="6356350"/>
            <a:ext cx="2743200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0038A8"/>
                </a:solidFill>
              </a:defRPr>
            </a:lvl1pPr>
          </a:lstStyle>
          <a:p>
            <a:fld id="{164CAFDA-8CBD-4177-AD02-A579CA9358D8}" type="slidenum">
              <a:rPr lang="en-PH" smtClean="0"/>
              <a:pPr/>
              <a:t>‹#›</a:t>
            </a:fld>
            <a:endParaRPr lang="en-PH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36ED46F-720A-7D24-9974-4A9167E55B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 b="1"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34895315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E6BEACF3-DD52-A15F-08FB-040BDACA0CB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tx1"/>
          </a:solidFill>
        </p:spPr>
        <p:txBody>
          <a:bodyPr/>
          <a:lstStyle/>
          <a:p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3126824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81643-E0BA-54BD-58A4-4AE7397C86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P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8A6B76-928C-3948-5282-E6C6B9E05C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1000" y="1825625"/>
            <a:ext cx="9702800" cy="4194175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PH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4FE4A8-7AAF-04B7-8ADE-B2FC9C944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24400" y="6356350"/>
            <a:ext cx="2743200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0038A8"/>
                </a:solidFill>
              </a:defRPr>
            </a:lvl1pPr>
          </a:lstStyle>
          <a:p>
            <a:fld id="{164CAFDA-8CBD-4177-AD02-A579CA9358D8}" type="slidenum">
              <a:rPr lang="en-PH" smtClean="0"/>
              <a:pPr/>
              <a:t>‹#›</a:t>
            </a:fld>
            <a:endParaRPr lang="en-PH" dirty="0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1DFDD9DF-3296-B6B6-D737-59C2B6DD4EF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3535209"/>
            <a:ext cx="3327400" cy="3322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016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81643-E0BA-54BD-58A4-4AE7397C86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PH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4FE4A8-7AAF-04B7-8ADE-B2FC9C944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24400" y="6356350"/>
            <a:ext cx="2743200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0038A8"/>
                </a:solidFill>
              </a:defRPr>
            </a:lvl1pPr>
          </a:lstStyle>
          <a:p>
            <a:fld id="{164CAFDA-8CBD-4177-AD02-A579CA9358D8}" type="slidenum">
              <a:rPr lang="en-PH" smtClean="0"/>
              <a:pPr/>
              <a:t>‹#›</a:t>
            </a:fld>
            <a:endParaRPr lang="en-PH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968F7436-01A6-8C9B-B6D0-AE9CAAD465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2701" y="6019800"/>
            <a:ext cx="838199" cy="838199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88A13DD0-331E-9D6D-9836-20E704BFFC1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663700" y="6019799"/>
            <a:ext cx="838199" cy="838199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89BB93A6-F00B-8D6A-F6BC-1DA8A42428EC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340101" y="6019799"/>
            <a:ext cx="844647" cy="83820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B69FD0EB-2696-303F-AB90-883A534295E6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924803" y="6019798"/>
            <a:ext cx="838202" cy="838202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306300AD-E859-D17F-944A-34BC045585BE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645454" y="6019798"/>
            <a:ext cx="838201" cy="838201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6E80288F-9C35-ED13-C22B-85012A128DAA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1366604" y="6019799"/>
            <a:ext cx="844645" cy="838198"/>
          </a:xfrm>
          <a:prstGeom prst="rect">
            <a:avLst/>
          </a:prstGeom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0455A4C5-FCAE-DDE2-01EB-855E280988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1000" y="1825625"/>
            <a:ext cx="9702800" cy="4194175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3696039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4FE4A8-7AAF-04B7-8ADE-B2FC9C944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24400" y="6356350"/>
            <a:ext cx="2743200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0038A8"/>
                </a:solidFill>
              </a:defRPr>
            </a:lvl1pPr>
          </a:lstStyle>
          <a:p>
            <a:fld id="{164CAFDA-8CBD-4177-AD02-A579CA9358D8}" type="slidenum">
              <a:rPr lang="en-PH" smtClean="0"/>
              <a:pPr/>
              <a:t>‹#›</a:t>
            </a:fld>
            <a:endParaRPr lang="en-PH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10E933DA-DACD-D62D-A916-F6893C6230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1000" y="1825625"/>
            <a:ext cx="9702800" cy="4194175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PH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769ED5F9-A64C-AF6A-2B9B-DF5B5572AE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 b="1"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41820486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Blue">
    <p:bg>
      <p:bgPr>
        <a:solidFill>
          <a:srgbClr val="0038A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4C51D7-8EBE-C590-C428-D8470F5B8A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533400"/>
            <a:ext cx="10674350" cy="4013200"/>
          </a:xfrm>
        </p:spPr>
        <p:txBody>
          <a:bodyPr anchor="ctr"/>
          <a:lstStyle>
            <a:lvl1pPr>
              <a:defRPr sz="6000" b="1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Master title style</a:t>
            </a:r>
            <a:endParaRPr lang="en-PH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EBF30A5-69DA-6AFD-C4D2-44E005E6353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391400" y="4546600"/>
            <a:ext cx="4114800" cy="2311400"/>
          </a:xfrm>
        </p:spPr>
        <p:txBody>
          <a:bodyPr/>
          <a:lstStyle/>
          <a:p>
            <a:endParaRPr lang="en-PH"/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21EBBE4C-AB98-0DAA-C280-FCC0EDB1283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31850" y="4546600"/>
            <a:ext cx="4114800" cy="1460499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29890136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Red">
    <p:bg>
      <p:bgPr>
        <a:solidFill>
          <a:srgbClr val="CE11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EBF30A5-69DA-6AFD-C4D2-44E005E6353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31850" y="4546600"/>
            <a:ext cx="4114800" cy="2311400"/>
          </a:xfrm>
        </p:spPr>
        <p:txBody>
          <a:bodyPr/>
          <a:lstStyle/>
          <a:p>
            <a:endParaRPr lang="en-PH"/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21EBBE4C-AB98-0DAA-C280-FCC0EDB1283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391400" y="4546600"/>
            <a:ext cx="4114800" cy="1460499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PH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01D57D04-5C3C-B6B0-7A17-7438293902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533400"/>
            <a:ext cx="10674350" cy="4013200"/>
          </a:xfrm>
        </p:spPr>
        <p:txBody>
          <a:bodyPr anchor="ctr"/>
          <a:lstStyle>
            <a:lvl1pPr>
              <a:defRPr sz="6000" b="1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Master title style</a:t>
            </a:r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8766609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 Blue">
    <p:bg>
      <p:bgPr>
        <a:solidFill>
          <a:srgbClr val="FCD11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EBF30A5-69DA-6AFD-C4D2-44E005E6353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391400" y="4546600"/>
            <a:ext cx="4114800" cy="2311400"/>
          </a:xfrm>
        </p:spPr>
        <p:txBody>
          <a:bodyPr/>
          <a:lstStyle/>
          <a:p>
            <a:endParaRPr lang="en-PH"/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21EBBE4C-AB98-0DAA-C280-FCC0EDB1283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31850" y="4546600"/>
            <a:ext cx="4114800" cy="1460499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PH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4DBA5288-0D71-58CD-A5D7-3F4D3CF35C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533400"/>
            <a:ext cx="10674350" cy="4013200"/>
          </a:xfrm>
        </p:spPr>
        <p:txBody>
          <a:bodyPr anchor="ctr"/>
          <a:lstStyle>
            <a:lvl1pPr>
              <a:defRPr sz="6000" b="1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Master title style</a:t>
            </a:r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1052400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DBF476-F250-6BD7-08C0-995FD7C9B6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18200" y="1825625"/>
            <a:ext cx="3778250" cy="4206081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PH" dirty="0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201BE5EA-322E-E91B-EB77-FF1D6ADE19E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64619" y="3535208"/>
            <a:ext cx="3327381" cy="3322792"/>
          </a:xfrm>
          <a:prstGeom prst="rect">
            <a:avLst/>
          </a:prstGeom>
        </p:spPr>
      </p:pic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633DCE4D-2C80-B163-F92F-D46B4CB3AE86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38200" y="1825624"/>
            <a:ext cx="4610100" cy="4181475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</a:t>
            </a:r>
            <a:r>
              <a:rPr lang="en-US" dirty="0" err="1"/>
              <a:t>levelv</a:t>
            </a:r>
            <a:endParaRPr lang="en-PH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1A3F4596-524C-256B-400C-1D2BAF630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24400" y="6356350"/>
            <a:ext cx="2743200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0038A8"/>
                </a:solidFill>
              </a:defRPr>
            </a:lvl1pPr>
          </a:lstStyle>
          <a:p>
            <a:fld id="{164CAFDA-8CBD-4177-AD02-A579CA9358D8}" type="slidenum">
              <a:rPr lang="en-PH" smtClean="0"/>
              <a:pPr/>
              <a:t>‹#›</a:t>
            </a:fld>
            <a:endParaRPr lang="en-PH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E7C65E25-C5D4-E402-1406-0A16B20F2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 b="1"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15060039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DBF476-F250-6BD7-08C0-995FD7C9B6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4900" y="1825626"/>
            <a:ext cx="5168900" cy="396557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PH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1A3F4596-524C-256B-400C-1D2BAF630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24400" y="6356350"/>
            <a:ext cx="2743200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0038A8"/>
                </a:solidFill>
              </a:defRPr>
            </a:lvl1pPr>
          </a:lstStyle>
          <a:p>
            <a:fld id="{164CAFDA-8CBD-4177-AD02-A579CA9358D8}" type="slidenum">
              <a:rPr lang="en-PH" smtClean="0"/>
              <a:pPr/>
              <a:t>‹#›</a:t>
            </a:fld>
            <a:endParaRPr lang="en-PH" dirty="0"/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CF4CF999-54E8-602D-8328-07F8339DD77E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38200" y="1825626"/>
            <a:ext cx="5168900" cy="396557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PH" dirty="0"/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B53DD114-CB88-12DF-B9E4-AEDCBE9F942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2701" y="6019800"/>
            <a:ext cx="838199" cy="838199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50E44949-1F8A-F601-4EE2-0032742762B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663700" y="6019799"/>
            <a:ext cx="838199" cy="838199"/>
          </a:xfrm>
          <a:prstGeom prst="rect">
            <a:avLst/>
          </a:prstGeom>
        </p:spPr>
      </p:pic>
      <p:pic>
        <p:nvPicPr>
          <p:cNvPr id="22" name="Graphic 21">
            <a:extLst>
              <a:ext uri="{FF2B5EF4-FFF2-40B4-BE49-F238E27FC236}">
                <a16:creationId xmlns:a16="http://schemas.microsoft.com/office/drawing/2014/main" id="{E9DC5B17-A1F6-A1F8-35F8-2B153CF45BB0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340101" y="6019799"/>
            <a:ext cx="844647" cy="838200"/>
          </a:xfrm>
          <a:prstGeom prst="rect">
            <a:avLst/>
          </a:prstGeom>
        </p:spPr>
      </p:pic>
      <p:pic>
        <p:nvPicPr>
          <p:cNvPr id="23" name="Graphic 22">
            <a:extLst>
              <a:ext uri="{FF2B5EF4-FFF2-40B4-BE49-F238E27FC236}">
                <a16:creationId xmlns:a16="http://schemas.microsoft.com/office/drawing/2014/main" id="{66F91454-3D24-61A8-C216-53E757127333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924803" y="6019798"/>
            <a:ext cx="838202" cy="838202"/>
          </a:xfrm>
          <a:prstGeom prst="rect">
            <a:avLst/>
          </a:prstGeom>
        </p:spPr>
      </p:pic>
      <p:pic>
        <p:nvPicPr>
          <p:cNvPr id="24" name="Graphic 23">
            <a:extLst>
              <a:ext uri="{FF2B5EF4-FFF2-40B4-BE49-F238E27FC236}">
                <a16:creationId xmlns:a16="http://schemas.microsoft.com/office/drawing/2014/main" id="{1A3472E6-50DB-7F6D-A623-3C3AC6D0579F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645454" y="6019798"/>
            <a:ext cx="838201" cy="838201"/>
          </a:xfrm>
          <a:prstGeom prst="rect">
            <a:avLst/>
          </a:prstGeom>
        </p:spPr>
      </p:pic>
      <p:pic>
        <p:nvPicPr>
          <p:cNvPr id="25" name="Graphic 24">
            <a:extLst>
              <a:ext uri="{FF2B5EF4-FFF2-40B4-BE49-F238E27FC236}">
                <a16:creationId xmlns:a16="http://schemas.microsoft.com/office/drawing/2014/main" id="{C86C3A15-8B65-DC65-96F8-82B40922652F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1366604" y="6019799"/>
            <a:ext cx="844645" cy="838198"/>
          </a:xfrm>
          <a:prstGeom prst="rect">
            <a:avLst/>
          </a:prstGeom>
        </p:spPr>
      </p:pic>
      <p:sp>
        <p:nvSpPr>
          <p:cNvPr id="26" name="Title 1">
            <a:extLst>
              <a:ext uri="{FF2B5EF4-FFF2-40B4-BE49-F238E27FC236}">
                <a16:creationId xmlns:a16="http://schemas.microsoft.com/office/drawing/2014/main" id="{8A869C19-5CDD-E4E0-DE11-3C30BDC11F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 b="1"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22748216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7125EBB-F69A-EC93-E9DD-5A089AEABC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PH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F6B4C5-AB00-2D21-8152-A53BC784D1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694370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63" r:id="rId4"/>
    <p:sldLayoutId id="2147483651" r:id="rId5"/>
    <p:sldLayoutId id="2147483664" r:id="rId6"/>
    <p:sldLayoutId id="2147483665" r:id="rId7"/>
    <p:sldLayoutId id="2147483652" r:id="rId8"/>
    <p:sldLayoutId id="2147483660" r:id="rId9"/>
    <p:sldLayoutId id="2147483662" r:id="rId10"/>
    <p:sldLayoutId id="2147483654" r:id="rId11"/>
    <p:sldLayoutId id="214748365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38A8"/>
          </a:solidFill>
          <a:latin typeface="Space Grotesk Bold" panose="00000800000000000000" pitchFamily="50" charset="0"/>
          <a:ea typeface="Source Sans Pro" panose="020B0503030403020204" pitchFamily="34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7E5ABC-8CF2-8216-94CE-96F48BEE1F4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latin typeface="Source Sans Pro" panose="020B0503030403020204" pitchFamily="34" charset="0"/>
              </a:rPr>
              <a:t>Green Public Procurement in Singapore</a:t>
            </a:r>
            <a:endParaRPr lang="en-PH" b="1" dirty="0">
              <a:latin typeface="Source Sans Pro" panose="020B0503030403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6B8730-1BB3-F516-8D65-474E379C6CC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Government Procurement Function Office</a:t>
            </a:r>
          </a:p>
          <a:p>
            <a:r>
              <a:rPr lang="en-US" dirty="0"/>
              <a:t>Ministry of Finance, Singapore</a:t>
            </a:r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25679358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38DD3C-AA87-E675-B648-CACED4D33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59685"/>
            <a:ext cx="10515600" cy="1325563"/>
          </a:xfrm>
        </p:spPr>
        <p:txBody>
          <a:bodyPr/>
          <a:lstStyle/>
          <a:p>
            <a:pPr algn="ctr"/>
            <a:r>
              <a:rPr lang="en-SG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6998237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256EB-42F6-6360-B9B2-1A90222A90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Brief Overview of Singapore Government Procurement </a:t>
            </a:r>
            <a:endParaRPr lang="en-SG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289585-3576-A902-E0E8-3FF9146B48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dirty="0"/>
              <a:t>MOF set up the Government Procurement Function Office (GPFO) in 2020 to strengthen the procurement function and build capabilities across whole-of-government procurement, to ensure Singapore Government is able to procure effectively and in a value-for-money manner​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dirty="0"/>
              <a:t>Each Government agency conducts their own procurement based on policies set by MOF and using GeBIZ^ (i.e. procurement decision is </a:t>
            </a:r>
            <a:r>
              <a:rPr lang="en-US" sz="2000" dirty="0" err="1"/>
              <a:t>decentralised</a:t>
            </a:r>
            <a:r>
              <a:rPr lang="en-US" sz="2000" dirty="0"/>
              <a:t> to agency)​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dirty="0"/>
              <a:t>Auditor-General conducts independent audits on government agencies</a:t>
            </a:r>
            <a:endParaRPr lang="en-SG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2B0249-9E07-8D5E-451E-DFD6EB966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869557-DBC2-4214-B168-37D429FEA7D7}" type="slidenum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SG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4BCAC695-7678-4474-82D9-A334ABFD8711}"/>
              </a:ext>
            </a:extLst>
          </p:cNvPr>
          <p:cNvSpPr txBox="1">
            <a:spLocks/>
          </p:cNvSpPr>
          <p:nvPr/>
        </p:nvSpPr>
        <p:spPr>
          <a:xfrm>
            <a:off x="1756896" y="5462451"/>
            <a:ext cx="9844554" cy="8118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PH" sz="1800" dirty="0"/>
              <a:t>^ One</a:t>
            </a:r>
            <a:r>
              <a:rPr lang="en-GB" alt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-stop portal for local and foreign suppliers to view business opportunities and transact with government agencies</a:t>
            </a:r>
            <a:endParaRPr lang="en-PH" sz="1800" dirty="0"/>
          </a:p>
        </p:txBody>
      </p:sp>
    </p:spTree>
    <p:extLst>
      <p:ext uri="{BB962C8B-B14F-4D97-AF65-F5344CB8AC3E}">
        <p14:creationId xmlns:p14="http://schemas.microsoft.com/office/powerpoint/2010/main" val="27166614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EF5816E-5717-9F90-B2B5-395E47EF34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500" b="1" dirty="0"/>
              <a:t>What is Green Public Procurement </a:t>
            </a:r>
            <a:r>
              <a:rPr lang="en-US" sz="4800" dirty="0"/>
              <a:t>("GPP")</a:t>
            </a:r>
            <a:r>
              <a:rPr lang="en-SG" sz="4500" b="1" dirty="0"/>
              <a:t>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77E431F-7D92-2D6C-FE3A-18E222BA01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4564"/>
            <a:ext cx="10159910" cy="432245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0" indent="-457200" algn="just">
              <a:lnSpc>
                <a:spcPct val="100000"/>
              </a:lnSpc>
              <a:spcBef>
                <a:spcPts val="0"/>
              </a:spcBef>
            </a:pPr>
            <a:r>
              <a:rPr lang="en-US" sz="2000" dirty="0">
                <a:effectLst/>
                <a:ea typeface="DengXian"/>
                <a:cs typeface="Times New Roman"/>
              </a:rPr>
              <a:t>Green Public Procurement is a process where the Government </a:t>
            </a:r>
            <a:r>
              <a:rPr lang="en-US" sz="2000" dirty="0">
                <a:ea typeface="DengXian"/>
                <a:cs typeface="Times New Roman"/>
              </a:rPr>
              <a:t>includes environmental sustainability considerations when selecting </a:t>
            </a:r>
            <a:r>
              <a:rPr lang="en-US" sz="2000" dirty="0">
                <a:effectLst/>
                <a:ea typeface="DengXian"/>
                <a:cs typeface="Times New Roman"/>
              </a:rPr>
              <a:t>solutions </a:t>
            </a:r>
            <a:r>
              <a:rPr lang="en-US" sz="2000" dirty="0">
                <a:ea typeface="DengXian"/>
                <a:cs typeface="Times New Roman"/>
              </a:rPr>
              <a:t>or </a:t>
            </a:r>
            <a:r>
              <a:rPr lang="en-US" sz="2000" dirty="0">
                <a:effectLst/>
                <a:ea typeface="DengXian"/>
                <a:cs typeface="Times New Roman"/>
              </a:rPr>
              <a:t>suppliers</a:t>
            </a:r>
            <a:r>
              <a:rPr lang="en-US" sz="2000" dirty="0">
                <a:ea typeface="DengXian"/>
                <a:cs typeface="Times New Roman"/>
              </a:rPr>
              <a:t> </a:t>
            </a:r>
            <a:endParaRPr lang="en-US" sz="2000" strike="sngStrike" dirty="0">
              <a:effectLst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000" dirty="0"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00000"/>
              </a:lnSpc>
              <a:spcBef>
                <a:spcPts val="0"/>
              </a:spcBef>
            </a:pPr>
            <a:r>
              <a:rPr lang="en-US" sz="2000" dirty="0">
                <a:ea typeface="DengXian"/>
                <a:cs typeface="Times New Roman"/>
              </a:rPr>
              <a:t>Can be a</a:t>
            </a:r>
            <a:r>
              <a:rPr lang="en-US" sz="2000" dirty="0">
                <a:effectLst/>
                <a:ea typeface="DengXian"/>
                <a:cs typeface="Times New Roman"/>
              </a:rPr>
              <a:t>chieved by including </a:t>
            </a:r>
            <a:r>
              <a:rPr lang="en-US" sz="2000" dirty="0">
                <a:ea typeface="DengXian"/>
                <a:cs typeface="Times New Roman"/>
              </a:rPr>
              <a:t>environmental sustainability in: </a:t>
            </a:r>
            <a:endParaRPr lang="en-US" sz="2000" strike="sngStrike" dirty="0">
              <a:effectLst/>
              <a:ea typeface="DengXian"/>
              <a:cs typeface="Times New Roman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en-US" sz="2000" dirty="0">
              <a:effectLst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914400" lvl="1" indent="-457200" algn="just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2000" b="1" dirty="0">
                <a:ea typeface="DengXian"/>
                <a:cs typeface="Times New Roman"/>
              </a:rPr>
              <a:t>Specifications </a:t>
            </a:r>
            <a:r>
              <a:rPr lang="en-US" sz="2000" dirty="0">
                <a:ea typeface="DengXian"/>
                <a:cs typeface="Times New Roman"/>
              </a:rPr>
              <a:t>– requirements that must be met in order to have a chance of being awarded the contract</a:t>
            </a:r>
            <a:endParaRPr lang="en-US" sz="2000" strike="sngStrike" dirty="0"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914400" lvl="1" indent="-457200" algn="just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2000" b="1" dirty="0">
                <a:ea typeface="DengXian"/>
                <a:cs typeface="Times New Roman"/>
              </a:rPr>
              <a:t>Evaluation criteria </a:t>
            </a:r>
            <a:r>
              <a:rPr lang="en-US" sz="2000" dirty="0">
                <a:ea typeface="DengXian"/>
                <a:cs typeface="Times New Roman"/>
              </a:rPr>
              <a:t>– suppliers will be awarded points for meeting the criteria, but not be disqualified if they do not meet them  </a:t>
            </a:r>
          </a:p>
          <a:p>
            <a:pPr marL="457200" lvl="1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n-US" sz="2000" strike="sngStrike" dirty="0">
              <a:ea typeface="DengXian"/>
              <a:cs typeface="Times New Roman"/>
            </a:endParaRPr>
          </a:p>
          <a:p>
            <a:pPr marL="457200" lvl="1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>
                <a:ea typeface="DengXian"/>
                <a:cs typeface="Times New Roman"/>
              </a:rPr>
              <a:t>May be imposed on the product/service being procured (solution-focused), or on the supplier (supplier-focused)</a:t>
            </a:r>
          </a:p>
          <a:p>
            <a:pPr marL="457200" lvl="1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n-US" sz="2000" dirty="0">
              <a:ea typeface="DengXian"/>
              <a:cs typeface="Times New Roman"/>
            </a:endParaRPr>
          </a:p>
          <a:p>
            <a:pPr marL="457200" lvl="1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n-SG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A19CFE-F23F-DD20-B4E7-011363B72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54465-4B93-4B36-AB31-6547CD715961}" type="slidenum">
              <a:rPr lang="en-SG" smtClean="0"/>
              <a:t>3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8846437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5C10B-A92E-9D11-059A-21380CCF6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03024"/>
            <a:ext cx="12192000" cy="1325563"/>
          </a:xfrm>
        </p:spPr>
        <p:txBody>
          <a:bodyPr>
            <a:normAutofit/>
          </a:bodyPr>
          <a:lstStyle/>
          <a:p>
            <a:r>
              <a:rPr lang="en-US" dirty="0"/>
              <a:t>Objectives of Green Public Procurement</a:t>
            </a:r>
            <a:endParaRPr lang="en-SG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0BF1940B-8107-AD57-7627-C3F9F7045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54465-4B93-4B36-AB31-6547CD715961}" type="slidenum">
              <a:rPr lang="en-SG" smtClean="0"/>
              <a:t>4</a:t>
            </a:fld>
            <a:endParaRPr lang="en-SG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E61B03E-1E1E-6A5D-3F54-AFAE2495D2A8}"/>
              </a:ext>
            </a:extLst>
          </p:cNvPr>
          <p:cNvSpPr/>
          <p:nvPr/>
        </p:nvSpPr>
        <p:spPr>
          <a:xfrm>
            <a:off x="2207209" y="945974"/>
            <a:ext cx="3178757" cy="109681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Reduce Public Sector’s Environmental Impact</a:t>
            </a:r>
            <a:endParaRPr lang="en-SG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459CC50-47E1-6CD9-38FA-5597499B6D4C}"/>
              </a:ext>
            </a:extLst>
          </p:cNvPr>
          <p:cNvSpPr/>
          <p:nvPr/>
        </p:nvSpPr>
        <p:spPr>
          <a:xfrm>
            <a:off x="5525045" y="945895"/>
            <a:ext cx="3178255" cy="111018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just"/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Encourage and </a:t>
            </a:r>
            <a:r>
              <a:rPr lang="en-US" err="1">
                <a:latin typeface="Calibri" panose="020F0502020204030204" pitchFamily="34" charset="0"/>
                <a:cs typeface="Calibri" panose="020F0502020204030204" pitchFamily="34" charset="0"/>
              </a:rPr>
              <a:t>recognise</a:t>
            </a:r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 development of green capabilities by enterprises </a:t>
            </a:r>
            <a:endParaRPr lang="en-SG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2BEC9C3-0ED3-74E1-6CF0-B16F29E32D59}"/>
              </a:ext>
            </a:extLst>
          </p:cNvPr>
          <p:cNvSpPr/>
          <p:nvPr/>
        </p:nvSpPr>
        <p:spPr>
          <a:xfrm>
            <a:off x="8842379" y="945974"/>
            <a:ext cx="3131230" cy="109681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just"/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Demonstrate the Public Sector’s commitment to the Green Plan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11108A9-9F86-9D7C-0BC0-4BEC8081E6A8}"/>
              </a:ext>
            </a:extLst>
          </p:cNvPr>
          <p:cNvSpPr/>
          <p:nvPr/>
        </p:nvSpPr>
        <p:spPr>
          <a:xfrm>
            <a:off x="218456" y="959262"/>
            <a:ext cx="1888700" cy="109681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b="1">
                <a:latin typeface="Calibri" panose="020F0502020204030204" pitchFamily="34" charset="0"/>
                <a:cs typeface="Calibri" panose="020F0502020204030204" pitchFamily="34" charset="0"/>
              </a:rPr>
              <a:t>Outcomes proposed by GreenGov.SG</a:t>
            </a:r>
            <a:endParaRPr lang="en-SG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45F3798-3512-8D4F-072B-34438FA1D0AC}"/>
              </a:ext>
            </a:extLst>
          </p:cNvPr>
          <p:cNvSpPr/>
          <p:nvPr/>
        </p:nvSpPr>
        <p:spPr>
          <a:xfrm>
            <a:off x="216491" y="2162041"/>
            <a:ext cx="1890834" cy="339693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b="1">
                <a:latin typeface="Calibri" panose="020F0502020204030204" pitchFamily="34" charset="0"/>
                <a:cs typeface="Calibri" panose="020F0502020204030204" pitchFamily="34" charset="0"/>
              </a:rPr>
              <a:t>How can public procurement support the outcomes?</a:t>
            </a:r>
            <a:endParaRPr lang="en-SG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8C3CEF5-7D8A-D6F7-BB19-A81DD19D904E}"/>
              </a:ext>
            </a:extLst>
          </p:cNvPr>
          <p:cNvSpPr/>
          <p:nvPr/>
        </p:nvSpPr>
        <p:spPr>
          <a:xfrm>
            <a:off x="2207209" y="2162041"/>
            <a:ext cx="9766401" cy="140847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just"/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Solution-focused considerations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Procure greener solutions (i.e. goods/service), including greener processes 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b="0" i="0" u="none" strike="noStrike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Contributes directly towards GreenGov.SG targets</a:t>
            </a:r>
            <a:r>
              <a:rPr lang="en-US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​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GB" b="0" i="0" u="none" strike="noStrike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Demand serves as a market signal, which incentivises</a:t>
            </a:r>
            <a:r>
              <a:rPr lang="en-GB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GB" b="0" i="0" u="none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enterprises</a:t>
            </a:r>
            <a:r>
              <a:rPr lang="en-GB" b="0" i="0" u="none" strike="noStrike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to develop greener solution</a:t>
            </a:r>
            <a:endParaRPr lang="en-GB" b="0" i="0" dirty="0"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80215044-40FD-EDA5-7954-AA12A24962E7}"/>
              </a:ext>
            </a:extLst>
          </p:cNvPr>
          <p:cNvSpPr/>
          <p:nvPr/>
        </p:nvSpPr>
        <p:spPr>
          <a:xfrm>
            <a:off x="5496707" y="3651123"/>
            <a:ext cx="6487588" cy="190784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Supplier-focused considerations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Procure from suppliers that have demonstrated commitment/effort to going green (commitments beyond the solutions)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0" i="0" u="none" strike="noStrike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Incentivises suppliers to adopt sustainable practices and acquire necessary credentials beyond the goods/services that we are procuring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0484FC4-7A7B-AA5D-7EB1-AB9143DE3D63}"/>
              </a:ext>
            </a:extLst>
          </p:cNvPr>
          <p:cNvSpPr txBox="1"/>
          <p:nvPr/>
        </p:nvSpPr>
        <p:spPr>
          <a:xfrm>
            <a:off x="216491" y="5664930"/>
            <a:ext cx="11640149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 rtlCol="0" anchor="t">
            <a:spAutoFit/>
          </a:bodyPr>
          <a:lstStyle/>
          <a:p>
            <a:pPr algn="just"/>
            <a:r>
              <a:rPr lang="en-US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Government can influence our suppliers and other buyers. However, </a:t>
            </a:r>
            <a:r>
              <a:rPr lang="en-US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effects might be limited </a:t>
            </a:r>
            <a:r>
              <a:rPr lang="en-US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 sphere of influence only accrue to winning bidder or those that are willing to participate despite the additional costs (e.g. govt form a significant revenue). </a:t>
            </a:r>
            <a:endParaRPr lang="en-SG" dirty="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C1E252C3-38F4-49E9-583A-5B025A0DDDB8}"/>
              </a:ext>
            </a:extLst>
          </p:cNvPr>
          <p:cNvSpPr/>
          <p:nvPr/>
        </p:nvSpPr>
        <p:spPr>
          <a:xfrm>
            <a:off x="2207208" y="3651123"/>
            <a:ext cx="3178757" cy="1907848"/>
          </a:xfrm>
          <a:prstGeom prst="roundRect">
            <a:avLst/>
          </a:prstGeom>
          <a:ln w="28575"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Can reduce public sector environmental impact when suppliers-focused considerations are good proxy of solutions-focused considerations</a:t>
            </a:r>
          </a:p>
        </p:txBody>
      </p:sp>
    </p:spTree>
    <p:extLst>
      <p:ext uri="{BB962C8B-B14F-4D97-AF65-F5344CB8AC3E}">
        <p14:creationId xmlns:p14="http://schemas.microsoft.com/office/powerpoint/2010/main" val="39514251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B2B443-F75F-66B8-BEBF-6DA795DFCA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79BBF0-BCEB-B663-66BB-949780F7F1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Singapore’s Green Public Procurement Journey (2006 – 2020)</a:t>
            </a:r>
            <a:endParaRPr lang="en-P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4FCAFB-5CDB-83BF-4252-FA0A57AC7DB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200" y="1825625"/>
            <a:ext cx="10515600" cy="4181467"/>
          </a:xfrm>
        </p:spPr>
        <p:txBody>
          <a:bodyPr>
            <a:normAutofit lnSpcReduction="10000"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2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Singapore’s green procurement journey started under the Public Sector Taking the Lead in Environmental Sustainability (PSTLES) initiative back in 2006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000" b="0" i="0" dirty="0">
                <a:solidFill>
                  <a:srgbClr val="000000"/>
                </a:solidFill>
                <a:effectLst/>
                <a:latin typeface="+mj-lt"/>
              </a:rPr>
              <a:t>First started by requiring public sector to be more energy efficient, requiring public sector buildings to attain the Green Mark certification 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000" b="0" i="0" dirty="0">
                <a:solidFill>
                  <a:srgbClr val="000000"/>
                </a:solidFill>
                <a:effectLst/>
                <a:latin typeface="+mj-lt"/>
              </a:rPr>
              <a:t>Subsequently extended to mandatory requirements to promote water efficiency and waste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+mj-lt"/>
              </a:rPr>
              <a:t>minimisation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+mj-lt"/>
              </a:rPr>
              <a:t>; and expanding the list of green products for public procurement e.g. 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solidFill>
                  <a:schemeClr val="tx1"/>
                </a:solidFill>
                <a:latin typeface="+mj-lt"/>
              </a:rPr>
              <a:t>All new and existing public sector premises are to achieve water efficient flowrates / flush volume and attain Water Efficient Building (WEB) (Basic) certification respectively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solidFill>
                  <a:schemeClr val="tx1"/>
                </a:solidFill>
                <a:latin typeface="+mj-lt"/>
              </a:rPr>
              <a:t>All Agencies are to implement recycling </a:t>
            </a:r>
            <a:r>
              <a:rPr lang="en-US" dirty="0" err="1">
                <a:solidFill>
                  <a:schemeClr val="tx1"/>
                </a:solidFill>
                <a:latin typeface="+mj-lt"/>
              </a:rPr>
              <a:t>programmes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 (e.g. for paper products, plastic containers and packaging, aluminum cans, toner cartridges) at their premises. The collection and sorting of recyclables can be undertaken as part of the building’s cleaning contract.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endParaRPr lang="en-US" sz="1500" b="0" i="0" dirty="0">
              <a:solidFill>
                <a:srgbClr val="000000"/>
              </a:solidFill>
              <a:effectLst/>
              <a:latin typeface="Open Sans" panose="020B060603050402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2000" dirty="0">
              <a:solidFill>
                <a:srgbClr val="000000"/>
              </a:solidFill>
              <a:latin typeface="Open Sans" panose="020B060603050402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2000" b="0" i="0" dirty="0">
              <a:solidFill>
                <a:srgbClr val="000000"/>
              </a:solidFill>
              <a:effectLst/>
              <a:latin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45596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53E1C1-13FC-40A4-AB8D-6CBD8EED99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180" y="0"/>
            <a:ext cx="10515600" cy="1325563"/>
          </a:xfrm>
        </p:spPr>
        <p:txBody>
          <a:bodyPr/>
          <a:lstStyle/>
          <a:p>
            <a:r>
              <a:rPr lang="en-US" dirty="0"/>
              <a:t>GreenGov.SG (2021 and beyond)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6882BF-0BAE-4D2C-9B82-CECD75A81C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69557-DBC2-4214-B168-37D429FEA7D7}" type="slidenum">
              <a:rPr lang="en-SG" smtClean="0"/>
              <a:t>6</a:t>
            </a:fld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2B65B4-E846-9AB0-A180-D3FC6EF251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D7D31E8-02E8-4A5B-9375-B371749A5F57}"/>
              </a:ext>
            </a:extLst>
          </p:cNvPr>
          <p:cNvSpPr txBox="1"/>
          <p:nvPr/>
        </p:nvSpPr>
        <p:spPr>
          <a:xfrm>
            <a:off x="335360" y="1093372"/>
            <a:ext cx="11415266" cy="482901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 u="sng"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Source Sans Pro" panose="020B0503030403020204" pitchFamily="34" charset="0"/>
                <a:cs typeface="+mn-cs"/>
              </a:rPr>
              <a:t>On 12 Jul 2021, Singapore announced GreenGov.SG, the public sector’s new environmental sustainability movement to move Singapore towards a sustainable development and net zero emissions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38A8"/>
                </a:solidFill>
                <a:effectLst/>
                <a:uLnTx/>
                <a:uFillTx/>
                <a:latin typeface="Open Sans" panose="020B0606030504020204" pitchFamily="34" charset="0"/>
                <a:ea typeface="Source Sans Pro" panose="020B0503030403020204" pitchFamily="34" charset="0"/>
                <a:cs typeface="+mn-cs"/>
              </a:rPr>
              <a:t>Excel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Source Sans Pro" panose="020B0503030403020204" pitchFamily="34" charset="0"/>
                <a:cs typeface="+mn-cs"/>
              </a:rPr>
              <a:t> with new and more ambitious targets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38A8"/>
                </a:solidFill>
                <a:effectLst/>
                <a:uLnTx/>
                <a:uFillTx/>
                <a:latin typeface="Open Sans" panose="020B0606030504020204" pitchFamily="34" charset="0"/>
                <a:ea typeface="Source Sans Pro" panose="020B0503030403020204" pitchFamily="34" charset="0"/>
                <a:cs typeface="+mn-cs"/>
              </a:rPr>
              <a:t>Enable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Source Sans Pro" panose="020B0503030403020204" pitchFamily="34" charset="0"/>
                <a:cs typeface="+mn-cs"/>
              </a:rPr>
              <a:t> a sustainable economy and green citizenry, by embedding sustainability into our core businesses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38A8"/>
                </a:solidFill>
                <a:effectLst/>
                <a:uLnTx/>
                <a:uFillTx/>
                <a:latin typeface="Open Sans" panose="020B0606030504020204" pitchFamily="34" charset="0"/>
                <a:ea typeface="Source Sans Pro" panose="020B0503030403020204" pitchFamily="34" charset="0"/>
                <a:cs typeface="+mn-cs"/>
              </a:rPr>
              <a:t>Excite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Source Sans Pro" panose="020B0503030403020204" pitchFamily="34" charset="0"/>
                <a:cs typeface="+mn-cs"/>
              </a:rPr>
              <a:t> public officers to contribute actively to sustainability in Spore</a:t>
            </a:r>
          </a:p>
          <a:p>
            <a:pPr marL="2286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u="none" dirty="0">
                <a:solidFill>
                  <a:srgbClr val="000000"/>
                </a:solidFill>
                <a:latin typeface="Open Sans" panose="020B0606030504020204" pitchFamily="34" charset="0"/>
                <a:ea typeface="Source Sans Pro" panose="020B0503030403020204" pitchFamily="34" charset="0"/>
              </a:rPr>
              <a:t>As a major buyer of goods and services, the public sector will influence our service providers and suppliers to be more sustainable by procuring according to these new requirements; also seek to reduce public sector’s environmental impact and level up capabilities of businesses</a:t>
            </a:r>
          </a:p>
          <a:p>
            <a:pPr marL="800100" lvl="1" indent="-342900">
              <a:buFont typeface="+mj-lt"/>
              <a:buAutoNum type="arabicPeriod"/>
              <a:defRPr/>
            </a:pPr>
            <a:r>
              <a:rPr lang="en-US" u="sng" dirty="0">
                <a:solidFill>
                  <a:srgbClr val="0070C0"/>
                </a:solidFill>
              </a:rPr>
              <a:t>Solution-focused e.g.</a:t>
            </a:r>
            <a:r>
              <a:rPr lang="en-US" dirty="0">
                <a:solidFill>
                  <a:schemeClr val="tx1"/>
                </a:solidFill>
              </a:rPr>
              <a:t> a</a:t>
            </a:r>
            <a:r>
              <a:rPr lang="en-US" dirty="0"/>
              <a:t>ll new and existing public sector buildings are to achieve Green Mark Platinum Super Low Energy standards or equivalent, where feasible</a:t>
            </a:r>
          </a:p>
          <a:p>
            <a:pPr marL="800100" lvl="1" indent="-342900">
              <a:buFont typeface="+mj-lt"/>
              <a:buAutoNum type="arabicPeriod"/>
              <a:defRPr/>
            </a:pPr>
            <a:r>
              <a:rPr lang="en-US" u="sng" dirty="0">
                <a:solidFill>
                  <a:srgbClr val="0070C0"/>
                </a:solidFill>
              </a:rPr>
              <a:t>Supplier-focused e.g.</a:t>
            </a:r>
            <a:r>
              <a:rPr lang="en-US" dirty="0">
                <a:solidFill>
                  <a:schemeClr val="tx1"/>
                </a:solidFill>
              </a:rPr>
              <a:t> c</a:t>
            </a:r>
            <a:r>
              <a:rPr lang="en-US" dirty="0"/>
              <a:t>onsider sustainability policies and practices of potential suppliers in the evaluation of government tenders</a:t>
            </a:r>
            <a:endParaRPr lang="en-US" u="none" dirty="0"/>
          </a:p>
        </p:txBody>
      </p:sp>
    </p:spTree>
    <p:extLst>
      <p:ext uri="{BB962C8B-B14F-4D97-AF65-F5344CB8AC3E}">
        <p14:creationId xmlns:p14="http://schemas.microsoft.com/office/powerpoint/2010/main" val="21738875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99A7A26-84F9-36BD-56D5-2CC0EB1F25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" y="-31433"/>
            <a:ext cx="11647170" cy="1898015"/>
          </a:xfrm>
        </p:spPr>
        <p:txBody>
          <a:bodyPr>
            <a:normAutofit/>
          </a:bodyPr>
          <a:lstStyle/>
          <a:p>
            <a:r>
              <a:rPr lang="en-US" sz="3600" dirty="0"/>
              <a:t>Guiding principles to decide on environmentally-sustainable requirements and/or evaluation criteria to be included</a:t>
            </a:r>
            <a:endParaRPr lang="en-SG" sz="3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9F9299-79E0-D31A-B426-0AA4CCABF2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8945E-76E3-48DE-A149-DC8959A21763}" type="slidenum">
              <a:rPr lang="en-SG" smtClean="0"/>
              <a:t>7</a:t>
            </a:fld>
            <a:endParaRPr lang="en-SG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7A82927-161B-8F78-3427-24FB6E262C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1866582"/>
            <a:ext cx="11250930" cy="386746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342265" indent="-342265">
              <a:spcBef>
                <a:spcPts val="600"/>
              </a:spcBef>
              <a:spcAft>
                <a:spcPts val="600"/>
              </a:spcAft>
            </a:pPr>
            <a:r>
              <a:rPr lang="en-GB" sz="2000" b="1" dirty="0">
                <a:cs typeface="Segoe UI"/>
              </a:rPr>
              <a:t>Benefits commensurate with costs: </a:t>
            </a:r>
            <a:r>
              <a:rPr lang="en-GB" sz="2000" dirty="0">
                <a:cs typeface="Segoe UI"/>
              </a:rPr>
              <a:t>Value for Money on life cycle basis; A</a:t>
            </a:r>
            <a:r>
              <a:rPr lang="en-US" sz="2000" dirty="0">
                <a:cs typeface="Segoe UI"/>
              </a:rPr>
              <a:t>void using requirements or evaluation criteria that (</a:t>
            </a:r>
            <a:r>
              <a:rPr lang="en-US" sz="2000" dirty="0" err="1">
                <a:cs typeface="Segoe UI"/>
              </a:rPr>
              <a:t>i</a:t>
            </a:r>
            <a:r>
              <a:rPr lang="en-US" sz="2000" dirty="0">
                <a:cs typeface="Segoe UI"/>
              </a:rPr>
              <a:t>) require a lot of effort but have limited impact or (ii) might lock us to certain group of suppliers</a:t>
            </a:r>
          </a:p>
          <a:p>
            <a:pPr marL="742315" lvl="1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GB" sz="1800" dirty="0">
                <a:cs typeface="Calibri"/>
              </a:rPr>
              <a:t>Benefits can include longer-term benefits – e.g. developing suppliers so that our supplier pool can be competitive and future ready</a:t>
            </a:r>
          </a:p>
          <a:p>
            <a:pPr marL="742315" lvl="1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GB" sz="1800" dirty="0">
                <a:cs typeface="Calibri"/>
              </a:rPr>
              <a:t>Benefits-costs are easier to analyse for solution-focused measures. Harder to determine for supplier-focused </a:t>
            </a:r>
          </a:p>
          <a:p>
            <a:pPr marL="342265" indent="-342265">
              <a:spcBef>
                <a:spcPts val="600"/>
              </a:spcBef>
              <a:spcAft>
                <a:spcPts val="600"/>
              </a:spcAft>
            </a:pPr>
            <a:r>
              <a:rPr lang="en-GB" sz="2000" b="1" dirty="0">
                <a:cs typeface="Segoe UI"/>
              </a:rPr>
              <a:t>Industry readiness</a:t>
            </a:r>
            <a:r>
              <a:rPr lang="en-GB" sz="2000" dirty="0">
                <a:cs typeface="Segoe UI"/>
              </a:rPr>
              <a:t>: </a:t>
            </a:r>
            <a:r>
              <a:rPr lang="en-US" sz="2000" dirty="0">
                <a:cs typeface="Segoe UI"/>
              </a:rPr>
              <a:t>Set requirements or evaluation criteria that can meaningfully differentiate suppliers who are greener, and still can drive </a:t>
            </a:r>
            <a:r>
              <a:rPr lang="en-US" sz="2000" dirty="0" err="1">
                <a:cs typeface="Segoe UI"/>
              </a:rPr>
              <a:t>behaviours</a:t>
            </a:r>
            <a:r>
              <a:rPr lang="en-US" sz="2000" dirty="0">
                <a:cs typeface="Segoe UI"/>
              </a:rPr>
              <a:t>. </a:t>
            </a:r>
          </a:p>
          <a:p>
            <a:pPr marL="342265" indent="-342265">
              <a:spcBef>
                <a:spcPts val="600"/>
              </a:spcBef>
              <a:spcAft>
                <a:spcPts val="600"/>
              </a:spcAft>
            </a:pPr>
            <a:r>
              <a:rPr lang="en-GB" sz="2000" b="1" dirty="0">
                <a:cs typeface="Segoe UI"/>
              </a:rPr>
              <a:t>International competitiveness</a:t>
            </a:r>
            <a:r>
              <a:rPr lang="en-GB" sz="2000" dirty="0">
                <a:cs typeface="Segoe UI"/>
              </a:rPr>
              <a:t>: </a:t>
            </a:r>
            <a:r>
              <a:rPr lang="en-US" sz="2000" dirty="0">
                <a:cs typeface="Calibri"/>
              </a:rPr>
              <a:t>A</a:t>
            </a:r>
            <a:r>
              <a:rPr lang="en-US" sz="2000" b="0" i="0" dirty="0">
                <a:effectLst/>
                <a:cs typeface="Calibri"/>
              </a:rPr>
              <a:t>dopt standards or practices</a:t>
            </a:r>
            <a:r>
              <a:rPr lang="en-US" sz="2000" dirty="0">
                <a:cs typeface="Calibri"/>
              </a:rPr>
              <a:t> </a:t>
            </a:r>
            <a:r>
              <a:rPr lang="en-US" sz="2000" b="0" i="0" dirty="0">
                <a:effectLst/>
                <a:cs typeface="Calibri"/>
              </a:rPr>
              <a:t>aligned to international standards or practices</a:t>
            </a:r>
            <a:r>
              <a:rPr lang="en-US" sz="2000" dirty="0">
                <a:cs typeface="Calibri"/>
              </a:rPr>
              <a:t> </a:t>
            </a:r>
            <a:r>
              <a:rPr lang="en-US" sz="2000" b="0" i="0" dirty="0">
                <a:effectLst/>
                <a:cs typeface="Calibri"/>
              </a:rPr>
              <a:t>whenever possible so that suppliers can familiarize with </a:t>
            </a:r>
            <a:r>
              <a:rPr lang="en-US" sz="2000" dirty="0">
                <a:cs typeface="Calibri"/>
              </a:rPr>
              <a:t>the standards and </a:t>
            </a:r>
            <a:r>
              <a:rPr lang="en-US" sz="2000" b="0" i="0" dirty="0">
                <a:effectLst/>
                <a:cs typeface="Calibri"/>
              </a:rPr>
              <a:t>practices that can help them compete overseas</a:t>
            </a:r>
            <a:endParaRPr lang="en-US" sz="20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435069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3D9E28-31F2-97B9-D3DD-B6FC7CA6B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D6869557-DBC2-4214-B168-37D429FEA7D7}" type="slidenum">
              <a:rPr lang="en-SG" smtClean="0"/>
              <a:t>8</a:t>
            </a:fld>
            <a:endParaRPr lang="en-SG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AE0D515-D3EC-AC82-6CB6-3210CC928F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526FD6-A3A9-46F5-BBFC-97F3E2332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738" y="-57553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/>
              <a:t>Encouraging Greener Suppliers &amp; Supply Chains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A4A425D-E2AD-F648-C1D9-6B4206B4114D}"/>
              </a:ext>
            </a:extLst>
          </p:cNvPr>
          <p:cNvSpPr txBox="1"/>
          <p:nvPr/>
        </p:nvSpPr>
        <p:spPr>
          <a:xfrm>
            <a:off x="6372928" y="2103888"/>
            <a:ext cx="4796329" cy="10772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1600" dirty="0">
                <a:latin typeface="Segoe UI"/>
                <a:cs typeface="Segoe UI"/>
              </a:rPr>
              <a:t>Include environmental sustainability requirements and/or evaluation criteria into </a:t>
            </a:r>
            <a:r>
              <a:rPr lang="en-GB" sz="1600" b="1" dirty="0">
                <a:latin typeface="Segoe UI"/>
                <a:cs typeface="Segoe UI"/>
              </a:rPr>
              <a:t>all government procurement</a:t>
            </a:r>
            <a:r>
              <a:rPr lang="en-GB" sz="1600" dirty="0">
                <a:latin typeface="Segoe UI"/>
                <a:cs typeface="Segoe UI"/>
              </a:rPr>
              <a:t>, in a manner that keeps pace with industry readiness and international developments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EF95745-7E53-85F3-6613-B04013A0D49F}"/>
              </a:ext>
            </a:extLst>
          </p:cNvPr>
          <p:cNvSpPr txBox="1"/>
          <p:nvPr/>
        </p:nvSpPr>
        <p:spPr>
          <a:xfrm>
            <a:off x="925452" y="2117422"/>
            <a:ext cx="5342183" cy="10772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600">
                <a:latin typeface="Segoe UI" panose="020B0502040204020203" pitchFamily="34" charset="0"/>
                <a:cs typeface="Segoe UI" panose="020B0502040204020203" pitchFamily="34" charset="0"/>
              </a:rPr>
              <a:t>Strengthen our s</a:t>
            </a:r>
            <a:r>
              <a:rPr lang="en-GB" sz="1600" dirty="0">
                <a:latin typeface="Segoe UI" panose="020B0502040204020203" pitchFamily="34" charset="0"/>
                <a:cs typeface="Segoe UI" panose="020B0502040204020203" pitchFamily="34" charset="0"/>
              </a:rPr>
              <a:t>ignal</a:t>
            </a:r>
            <a:r>
              <a:rPr lang="en-GB" sz="1600">
                <a:latin typeface="Segoe UI" panose="020B0502040204020203" pitchFamily="34" charset="0"/>
                <a:cs typeface="Segoe UI" panose="020B0502040204020203" pitchFamily="34" charset="0"/>
              </a:rPr>
              <a:t>ling of</a:t>
            </a:r>
            <a:r>
              <a:rPr lang="en-GB" sz="16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sz="1600">
                <a:latin typeface="Segoe UI" panose="020B0502040204020203" pitchFamily="34" charset="0"/>
                <a:cs typeface="Segoe UI" panose="020B0502040204020203" pitchFamily="34" charset="0"/>
              </a:rPr>
              <a:t>intent </a:t>
            </a:r>
            <a:r>
              <a:rPr lang="en-GB" sz="1600" b="1">
                <a:latin typeface="Segoe UI" panose="020B0502040204020203" pitchFamily="34" charset="0"/>
                <a:cs typeface="Segoe UI" panose="020B0502040204020203" pitchFamily="34" charset="0"/>
              </a:rPr>
              <a:t>through introducing sustainability-related evaluation points</a:t>
            </a:r>
            <a:r>
              <a:rPr lang="en-GB" sz="1600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sz="1600" b="1">
                <a:latin typeface="Segoe UI" panose="020B0502040204020203" pitchFamily="34" charset="0"/>
                <a:cs typeface="Segoe UI" panose="020B0502040204020203" pitchFamily="34" charset="0"/>
              </a:rPr>
              <a:t>on top of already stringent requirements in new construction and some ICT tenders </a:t>
            </a:r>
            <a:r>
              <a:rPr lang="en-GB" sz="1600">
                <a:latin typeface="Segoe UI" panose="020B0502040204020203" pitchFamily="34" charset="0"/>
                <a:cs typeface="Segoe UI" panose="020B0502040204020203" pitchFamily="34" charset="0"/>
              </a:rPr>
              <a:t>contracts starting from FY24</a:t>
            </a:r>
            <a:endParaRPr lang="en-GB" sz="1600">
              <a:highlight>
                <a:srgbClr val="FFFFFF"/>
              </a:highlight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7C3A54A1-82A5-8F89-608C-41E518B8CC14}"/>
              </a:ext>
            </a:extLst>
          </p:cNvPr>
          <p:cNvSpPr/>
          <p:nvPr/>
        </p:nvSpPr>
        <p:spPr>
          <a:xfrm>
            <a:off x="1040595" y="1124350"/>
            <a:ext cx="10664667" cy="1244009"/>
          </a:xfrm>
          <a:prstGeom prst="rightArrow">
            <a:avLst/>
          </a:prstGeom>
          <a:solidFill>
            <a:srgbClr val="DDD9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FEDC856-FB72-17B5-E83F-3389DB728304}"/>
              </a:ext>
            </a:extLst>
          </p:cNvPr>
          <p:cNvSpPr/>
          <p:nvPr/>
        </p:nvSpPr>
        <p:spPr>
          <a:xfrm>
            <a:off x="2137184" y="1453882"/>
            <a:ext cx="1551029" cy="57124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From 2023</a:t>
            </a:r>
            <a:endParaRPr lang="en-SG" b="1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7D96DDF-02C6-CF03-D3B2-8AF7744A7848}"/>
              </a:ext>
            </a:extLst>
          </p:cNvPr>
          <p:cNvSpPr/>
          <p:nvPr/>
        </p:nvSpPr>
        <p:spPr>
          <a:xfrm>
            <a:off x="7750991" y="1448873"/>
            <a:ext cx="1692839" cy="57001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b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Within 5 years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58EAB13-C074-9B23-F0F9-D52883657C29}"/>
              </a:ext>
            </a:extLst>
          </p:cNvPr>
          <p:cNvSpPr/>
          <p:nvPr/>
        </p:nvSpPr>
        <p:spPr>
          <a:xfrm>
            <a:off x="905191" y="1124350"/>
            <a:ext cx="10915214" cy="2304650"/>
          </a:xfrm>
          <a:prstGeom prst="rect">
            <a:avLst/>
          </a:prstGeom>
          <a:noFill/>
          <a:ln w="5715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>
              <a:solidFill>
                <a:srgbClr val="C00000"/>
              </a:solidFill>
            </a:endParaRPr>
          </a:p>
        </p:txBody>
      </p:sp>
      <p:graphicFrame>
        <p:nvGraphicFramePr>
          <p:cNvPr id="51" name="Table 9">
            <a:extLst>
              <a:ext uri="{FF2B5EF4-FFF2-40B4-BE49-F238E27FC236}">
                <a16:creationId xmlns:a16="http://schemas.microsoft.com/office/drawing/2014/main" id="{C1F13EFC-6262-9F58-F927-E88151649A51}"/>
              </a:ext>
            </a:extLst>
          </p:cNvPr>
          <p:cNvGraphicFramePr>
            <a:graphicFrameLocks noGrp="1"/>
          </p:cNvGraphicFramePr>
          <p:nvPr/>
        </p:nvGraphicFramePr>
        <p:xfrm>
          <a:off x="878578" y="3662675"/>
          <a:ext cx="6740926" cy="2725054"/>
        </p:xfrm>
        <a:graphic>
          <a:graphicData uri="http://schemas.openxmlformats.org/drawingml/2006/table">
            <a:tbl>
              <a:tblPr firstRow="1" bandRow="1">
                <a:tableStyleId>{91EBBBCC-DAD2-459C-BE2E-F6DE35CF9A28}</a:tableStyleId>
              </a:tblPr>
              <a:tblGrid>
                <a:gridCol w="1637441">
                  <a:extLst>
                    <a:ext uri="{9D8B030D-6E8A-4147-A177-3AD203B41FA5}">
                      <a16:colId xmlns:a16="http://schemas.microsoft.com/office/drawing/2014/main" val="2088697049"/>
                    </a:ext>
                  </a:extLst>
                </a:gridCol>
                <a:gridCol w="1822267">
                  <a:extLst>
                    <a:ext uri="{9D8B030D-6E8A-4147-A177-3AD203B41FA5}">
                      <a16:colId xmlns:a16="http://schemas.microsoft.com/office/drawing/2014/main" val="1198415653"/>
                    </a:ext>
                  </a:extLst>
                </a:gridCol>
                <a:gridCol w="1704702">
                  <a:extLst>
                    <a:ext uri="{9D8B030D-6E8A-4147-A177-3AD203B41FA5}">
                      <a16:colId xmlns:a16="http://schemas.microsoft.com/office/drawing/2014/main" val="4001783935"/>
                    </a:ext>
                  </a:extLst>
                </a:gridCol>
                <a:gridCol w="1576516">
                  <a:extLst>
                    <a:ext uri="{9D8B030D-6E8A-4147-A177-3AD203B41FA5}">
                      <a16:colId xmlns:a16="http://schemas.microsoft.com/office/drawing/2014/main" val="1438862266"/>
                    </a:ext>
                  </a:extLst>
                </a:gridCol>
              </a:tblGrid>
              <a:tr h="421746"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solidFill>
                            <a:schemeClr val="bg1"/>
                          </a:solidFill>
                        </a:rPr>
                        <a:t>Sector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600">
                          <a:solidFill>
                            <a:schemeClr val="bg1"/>
                          </a:solidFill>
                        </a:rPr>
                        <a:t>Construction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16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solidFill>
                            <a:schemeClr val="bg1"/>
                          </a:solidFill>
                        </a:rPr>
                        <a:t>ICT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1015385"/>
                  </a:ext>
                </a:extLst>
              </a:tr>
              <a:tr h="758890">
                <a:tc>
                  <a:txBody>
                    <a:bodyPr/>
                    <a:lstStyle/>
                    <a:p>
                      <a:pPr algn="ctr"/>
                      <a:r>
                        <a:rPr lang="en-GB" sz="1600" b="1">
                          <a:solidFill>
                            <a:schemeClr val="tx1"/>
                          </a:solidFill>
                        </a:rPr>
                        <a:t>Procurement Type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>
                          <a:solidFill>
                            <a:schemeClr val="tx1"/>
                          </a:solidFill>
                        </a:rPr>
                        <a:t>Construction Tenders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>
                          <a:solidFill>
                            <a:schemeClr val="tx1"/>
                          </a:solidFill>
                        </a:rPr>
                        <a:t>Consultancy Tenders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>
                          <a:solidFill>
                            <a:schemeClr val="tx1"/>
                          </a:solidFill>
                        </a:rPr>
                        <a:t>ICT Tenders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3606821"/>
                  </a:ext>
                </a:extLst>
              </a:tr>
              <a:tr h="754630">
                <a:tc>
                  <a:txBody>
                    <a:bodyPr/>
                    <a:lstStyle/>
                    <a:p>
                      <a:r>
                        <a:rPr lang="en-GB" sz="1600">
                          <a:solidFill>
                            <a:schemeClr val="tx1"/>
                          </a:solidFill>
                        </a:rPr>
                        <a:t>Target Group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B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600" b="1" u="none" dirty="0">
                          <a:solidFill>
                            <a:schemeClr val="tx1"/>
                          </a:solidFill>
                        </a:rPr>
                        <a:t>EPV exceeding $50m</a:t>
                      </a:r>
                      <a:endParaRPr lang="en-GB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16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u="none">
                          <a:solidFill>
                            <a:schemeClr val="tx1"/>
                          </a:solidFill>
                        </a:rPr>
                        <a:t>EPV exceeding $10m</a:t>
                      </a:r>
                      <a:endParaRPr lang="en-GB" sz="16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7358158"/>
                  </a:ext>
                </a:extLst>
              </a:tr>
              <a:tr h="789788">
                <a:tc>
                  <a:txBody>
                    <a:bodyPr/>
                    <a:lstStyle/>
                    <a:p>
                      <a:r>
                        <a:rPr lang="en-GB" sz="1600">
                          <a:solidFill>
                            <a:schemeClr val="tx1"/>
                          </a:solidFill>
                        </a:rPr>
                        <a:t>Measure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To set aside up to </a:t>
                      </a:r>
                      <a:r>
                        <a:rPr lang="en-GB" sz="1600" b="1" dirty="0">
                          <a:solidFill>
                            <a:schemeClr val="tx1"/>
                          </a:solidFill>
                        </a:rPr>
                        <a:t>5% for sustainability in the evaluation criteria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14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07405484"/>
                  </a:ext>
                </a:extLst>
              </a:tr>
            </a:tbl>
          </a:graphicData>
        </a:graphic>
      </p:graphicFrame>
      <p:sp>
        <p:nvSpPr>
          <p:cNvPr id="52" name="TextBox 51">
            <a:extLst>
              <a:ext uri="{FF2B5EF4-FFF2-40B4-BE49-F238E27FC236}">
                <a16:creationId xmlns:a16="http://schemas.microsoft.com/office/drawing/2014/main" id="{F07F0DEA-EEDE-3540-E93F-0A4C459A2F4E}"/>
              </a:ext>
            </a:extLst>
          </p:cNvPr>
          <p:cNvSpPr txBox="1"/>
          <p:nvPr/>
        </p:nvSpPr>
        <p:spPr>
          <a:xfrm>
            <a:off x="7711431" y="3636209"/>
            <a:ext cx="4132212" cy="3028521"/>
          </a:xfrm>
          <a:prstGeom prst="rect">
            <a:avLst/>
          </a:prstGeom>
          <a:solidFill>
            <a:srgbClr val="CFE4DA"/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>
                <a:cs typeface="Calibri" panose="020F0502020204030204" pitchFamily="34" charset="0"/>
              </a:rPr>
              <a:t>Starting from FY24 with construction</a:t>
            </a:r>
            <a:r>
              <a:rPr lang="en-GB" b="1" i="0" u="none" dirty="0">
                <a:cs typeface="Calibri" panose="020F0502020204030204" pitchFamily="34" charset="0"/>
              </a:rPr>
              <a:t> and IT </a:t>
            </a:r>
            <a:r>
              <a:rPr lang="en-GB" b="0" i="0" u="none" dirty="0">
                <a:cs typeface="Calibri" panose="020F0502020204030204" pitchFamily="34" charset="0"/>
              </a:rPr>
              <a:t>projects </a:t>
            </a:r>
            <a:r>
              <a:rPr lang="en-GB" dirty="0">
                <a:cs typeface="Calibri" panose="020F0502020204030204" pitchFamily="34" charset="0"/>
              </a:rPr>
              <a:t>to </a:t>
            </a:r>
            <a:r>
              <a:rPr lang="en-GB">
                <a:cs typeface="Calibri" panose="020F0502020204030204" pitchFamily="34" charset="0"/>
              </a:rPr>
              <a:t>strengthen the </a:t>
            </a:r>
            <a:r>
              <a:rPr lang="en-GB" dirty="0">
                <a:cs typeface="Calibri" panose="020F0502020204030204" pitchFamily="34" charset="0"/>
              </a:rPr>
              <a:t>signal</a:t>
            </a:r>
            <a:r>
              <a:rPr lang="en-GB">
                <a:cs typeface="Calibri" panose="020F0502020204030204" pitchFamily="34" charset="0"/>
              </a:rPr>
              <a:t>ling of</a:t>
            </a:r>
            <a:r>
              <a:rPr lang="en-GB" dirty="0">
                <a:cs typeface="Calibri" panose="020F0502020204030204" pitchFamily="34" charset="0"/>
              </a:rPr>
              <a:t> our intent, as they make up a significant proportion of government expenditures</a:t>
            </a:r>
          </a:p>
          <a:p>
            <a:pPr marL="285750" indent="-285750">
              <a:buFontTx/>
              <a:buChar char="-"/>
            </a:pPr>
            <a:endParaRPr lang="en-GB" dirty="0">
              <a:cs typeface="Calibri" panose="020F0502020204030204" pitchFamily="34" charset="0"/>
            </a:endParaRPr>
          </a:p>
          <a:p>
            <a:pPr marL="285750" indent="-285750">
              <a:lnSpc>
                <a:spcPct val="90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dirty="0">
                <a:cs typeface="Calibri" panose="020F0502020204030204" pitchFamily="34" charset="0"/>
              </a:rPr>
              <a:t>We are also studying ways to incorporate sustainability considerations in </a:t>
            </a:r>
            <a:r>
              <a:rPr lang="en-US" b="1" dirty="0">
                <a:cs typeface="Calibri" panose="020F0502020204030204" pitchFamily="34" charset="0"/>
              </a:rPr>
              <a:t>revenue contracts</a:t>
            </a:r>
          </a:p>
        </p:txBody>
      </p:sp>
    </p:spTree>
    <p:extLst>
      <p:ext uri="{BB962C8B-B14F-4D97-AF65-F5344CB8AC3E}">
        <p14:creationId xmlns:p14="http://schemas.microsoft.com/office/powerpoint/2010/main" val="33730425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CC6586-3D10-DAB3-F9D6-1FB38F7EAF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8A3C478-8B11-FEAD-1EF4-DDB62B24D2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" y="-31433"/>
            <a:ext cx="11647170" cy="1275715"/>
          </a:xfrm>
        </p:spPr>
        <p:txBody>
          <a:bodyPr>
            <a:normAutofit/>
          </a:bodyPr>
          <a:lstStyle/>
          <a:p>
            <a:r>
              <a:rPr lang="en-US" sz="3600" dirty="0"/>
              <a:t>Examples of Evaluation Criteria </a:t>
            </a:r>
            <a:r>
              <a:rPr lang="en-US" sz="3600" dirty="0" err="1"/>
              <a:t>Trialled</a:t>
            </a:r>
            <a:endParaRPr lang="en-SG" sz="3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E52666-1646-10EB-AAC1-E67E04ADB1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8945E-76E3-48DE-A149-DC8959A21763}" type="slidenum">
              <a:rPr lang="en-SG" smtClean="0"/>
              <a:t>9</a:t>
            </a:fld>
            <a:endParaRPr lang="en-SG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CFBD5B7-A399-C57A-A9C9-328B119EB8F1}"/>
              </a:ext>
            </a:extLst>
          </p:cNvPr>
          <p:cNvSpPr/>
          <p:nvPr/>
        </p:nvSpPr>
        <p:spPr>
          <a:xfrm>
            <a:off x="1074420" y="1399985"/>
            <a:ext cx="4892040" cy="634555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SG" sz="2400" b="1" dirty="0"/>
              <a:t>Construction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DA4E3F6-4F58-3DB3-F42A-C57ED079C390}"/>
              </a:ext>
            </a:extLst>
          </p:cNvPr>
          <p:cNvSpPr/>
          <p:nvPr/>
        </p:nvSpPr>
        <p:spPr>
          <a:xfrm>
            <a:off x="1074420" y="2125980"/>
            <a:ext cx="4892040" cy="3829050"/>
          </a:xfrm>
          <a:prstGeom prst="roundRect">
            <a:avLst/>
          </a:prstGeom>
          <a:noFill/>
          <a:ln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36000" tIns="36000" rIns="36000" bIns="36000" rtlCol="0" anchor="t" anchorCtr="0"/>
          <a:lstStyle/>
          <a:p>
            <a:pPr marL="263525" lvl="1" indent="-263525">
              <a:buFont typeface="Arial" panose="020B0604020202020204" pitchFamily="34" charset="0"/>
              <a:buChar char="•"/>
            </a:pPr>
            <a:r>
              <a:rPr lang="en-SG" sz="2000" b="0" dirty="0"/>
              <a:t>Climate-related disclosure in accordance with international standards </a:t>
            </a:r>
          </a:p>
          <a:p>
            <a:pPr marL="263525" lvl="1" indent="-263525">
              <a:buFont typeface="Arial" panose="020B0604020202020204" pitchFamily="34" charset="0"/>
              <a:buChar char="•"/>
            </a:pPr>
            <a:r>
              <a:rPr lang="en-SG" sz="2000" b="0" dirty="0"/>
              <a:t>Decarbonisation of construction processes</a:t>
            </a:r>
          </a:p>
          <a:p>
            <a:pPr marL="263525" lvl="1" indent="-263525">
              <a:buFont typeface="Arial" panose="020B0604020202020204" pitchFamily="34" charset="0"/>
              <a:buChar char="•"/>
            </a:pPr>
            <a:r>
              <a:rPr lang="en-SG" sz="2000" dirty="0"/>
              <a:t>Green certifications and qualifications</a:t>
            </a:r>
          </a:p>
          <a:p>
            <a:pPr marL="263525" lvl="1" indent="-263525">
              <a:buFont typeface="Arial" panose="020B0604020202020204" pitchFamily="34" charset="0"/>
              <a:buChar char="•"/>
            </a:pPr>
            <a:r>
              <a:rPr lang="en-SG" sz="2000" dirty="0"/>
              <a:t>Innovation (i.e. use of low-carbon materials beyond specifications; use of RE to support site operations; use of low-carbon transportation options)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SG" sz="2400" b="1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3A6B5F4-C0B1-B2CF-ACF9-220663450FC1}"/>
              </a:ext>
            </a:extLst>
          </p:cNvPr>
          <p:cNvSpPr/>
          <p:nvPr/>
        </p:nvSpPr>
        <p:spPr>
          <a:xfrm>
            <a:off x="6560820" y="1399985"/>
            <a:ext cx="5307330" cy="634555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SG" sz="2400" b="1" dirty="0"/>
              <a:t>ICT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1887579-929B-5211-1B3A-69A3110B608B}"/>
              </a:ext>
            </a:extLst>
          </p:cNvPr>
          <p:cNvSpPr/>
          <p:nvPr/>
        </p:nvSpPr>
        <p:spPr>
          <a:xfrm>
            <a:off x="6560820" y="2125980"/>
            <a:ext cx="5307330" cy="3829050"/>
          </a:xfrm>
          <a:prstGeom prst="roundRect">
            <a:avLst/>
          </a:prstGeom>
          <a:noFill/>
          <a:ln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36000" tIns="36000" rIns="36000" bIns="36000" rtlCol="0" anchor="t" anchorCtr="0"/>
          <a:lstStyle/>
          <a:p>
            <a:pPr marL="263525" lvl="1" indent="-263525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SG" sz="2000" dirty="0"/>
              <a:t>Climate-related disclosure in accordance with international standards </a:t>
            </a:r>
          </a:p>
          <a:p>
            <a:pPr marL="263525" lvl="1" indent="-263525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SG" sz="2000" dirty="0"/>
              <a:t>Provide multi-unit packaging option</a:t>
            </a:r>
          </a:p>
          <a:p>
            <a:pPr marL="263525" lvl="1" indent="-263525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SG" sz="2000" dirty="0"/>
              <a:t>Use of recycled content in the packaging and provide information on the recycled content of the packaging</a:t>
            </a:r>
          </a:p>
          <a:p>
            <a:pPr marL="263525" lvl="1" indent="-263525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SG" sz="2000" dirty="0"/>
              <a:t>Products should have Eco-labels (e.g. TCO, ENERGY STAR and EPEAT etc) that conform to a recognised environmental standard</a:t>
            </a:r>
          </a:p>
        </p:txBody>
      </p:sp>
    </p:spTree>
    <p:extLst>
      <p:ext uri="{BB962C8B-B14F-4D97-AF65-F5344CB8AC3E}">
        <p14:creationId xmlns:p14="http://schemas.microsoft.com/office/powerpoint/2010/main" val="32646719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</TotalTime>
  <Words>1168</Words>
  <Application>Microsoft Office PowerPoint</Application>
  <PresentationFormat>Widescreen</PresentationFormat>
  <Paragraphs>97</Paragraphs>
  <Slides>10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1" baseType="lpstr">
      <vt:lpstr>DengXian</vt:lpstr>
      <vt:lpstr>Space Grotesk Bold</vt:lpstr>
      <vt:lpstr>Aptos</vt:lpstr>
      <vt:lpstr>Arial</vt:lpstr>
      <vt:lpstr>Calibri</vt:lpstr>
      <vt:lpstr>Courier New</vt:lpstr>
      <vt:lpstr>Open Sans</vt:lpstr>
      <vt:lpstr>Segoe UI</vt:lpstr>
      <vt:lpstr>Source Sans Pro</vt:lpstr>
      <vt:lpstr>Wingdings</vt:lpstr>
      <vt:lpstr>Office Theme</vt:lpstr>
      <vt:lpstr>Green Public Procurement in Singapore</vt:lpstr>
      <vt:lpstr>Brief Overview of Singapore Government Procurement </vt:lpstr>
      <vt:lpstr>What is Green Public Procurement ("GPP")?</vt:lpstr>
      <vt:lpstr>Objectives of Green Public Procurement</vt:lpstr>
      <vt:lpstr>Singapore’s Green Public Procurement Journey (2006 – 2020)</vt:lpstr>
      <vt:lpstr>GreenGov.SG (2021 and beyond)</vt:lpstr>
      <vt:lpstr>Guiding principles to decide on environmentally-sustainable requirements and/or evaluation criteria to be included</vt:lpstr>
      <vt:lpstr>Encouraging Greener Suppliers &amp; Supply Chains</vt:lpstr>
      <vt:lpstr>Examples of Evaluation Criteria Trialled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Joaquin Miguel  G. Ruiz</dc:creator>
  <cp:lastModifiedBy>Siew Luie SOH (MOF)</cp:lastModifiedBy>
  <cp:revision>18</cp:revision>
  <dcterms:created xsi:type="dcterms:W3CDTF">2025-04-09T11:01:53Z</dcterms:created>
  <dcterms:modified xsi:type="dcterms:W3CDTF">2025-04-22T09:43:38Z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4aaa7e78-45b1-4890-b8a3-003d1d728a3e_Enabled">
    <vt:lpwstr>true</vt:lpwstr>
  </property>
  <property fmtid="{D5CDD505-2E9C-101B-9397-08002B2CF9AE}" pid="3" name="MSIP_Label_4aaa7e78-45b1-4890-b8a3-003d1d728a3e_SetDate">
    <vt:lpwstr>2025-04-22T03:17:07Z</vt:lpwstr>
  </property>
  <property fmtid="{D5CDD505-2E9C-101B-9397-08002B2CF9AE}" pid="4" name="MSIP_Label_4aaa7e78-45b1-4890-b8a3-003d1d728a3e_Method">
    <vt:lpwstr>Privileged</vt:lpwstr>
  </property>
  <property fmtid="{D5CDD505-2E9C-101B-9397-08002B2CF9AE}" pid="5" name="MSIP_Label_4aaa7e78-45b1-4890-b8a3-003d1d728a3e_Name">
    <vt:lpwstr>Non Sensitive</vt:lpwstr>
  </property>
  <property fmtid="{D5CDD505-2E9C-101B-9397-08002B2CF9AE}" pid="6" name="MSIP_Label_4aaa7e78-45b1-4890-b8a3-003d1d728a3e_SiteId">
    <vt:lpwstr>0b11c524-9a1c-4e1b-84cb-6336aefc2243</vt:lpwstr>
  </property>
  <property fmtid="{D5CDD505-2E9C-101B-9397-08002B2CF9AE}" pid="7" name="MSIP_Label_4aaa7e78-45b1-4890-b8a3-003d1d728a3e_ActionId">
    <vt:lpwstr>7fa62859-ad44-46fb-8881-0744a7c6e417</vt:lpwstr>
  </property>
  <property fmtid="{D5CDD505-2E9C-101B-9397-08002B2CF9AE}" pid="8" name="MSIP_Label_4aaa7e78-45b1-4890-b8a3-003d1d728a3e_ContentBits">
    <vt:lpwstr>0</vt:lpwstr>
  </property>
</Properties>
</file>