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256" r:id="rId2"/>
    <p:sldId id="269" r:id="rId3"/>
    <p:sldId id="259" r:id="rId4"/>
    <p:sldId id="268" r:id="rId5"/>
    <p:sldId id="260" r:id="rId6"/>
    <p:sldId id="261" r:id="rId7"/>
    <p:sldId id="263" r:id="rId8"/>
    <p:sldId id="264" r:id="rId9"/>
    <p:sldId id="265" r:id="rId10"/>
    <p:sldId id="266" r:id="rId11"/>
    <p:sldId id="271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A8"/>
    <a:srgbClr val="FCD116"/>
    <a:srgbClr val="CE1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2" y="6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5" d="100"/>
          <a:sy n="105" d="100"/>
        </p:scale>
        <p:origin x="404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omedes Berroa" userId="a9e2aa1d-a912-4309-b392-ca9e2efcbb20" providerId="ADAL" clId="{B426B1F9-AFC6-4903-9375-95641BB8AC8D}"/>
    <pc:docChg chg="modSld">
      <pc:chgData name="Diomedes Berroa" userId="a9e2aa1d-a912-4309-b392-ca9e2efcbb20" providerId="ADAL" clId="{B426B1F9-AFC6-4903-9375-95641BB8AC8D}" dt="2025-04-20T05:18:17.669" v="0" actId="14100"/>
      <pc:docMkLst>
        <pc:docMk/>
      </pc:docMkLst>
      <pc:sldChg chg="modSp mod">
        <pc:chgData name="Diomedes Berroa" userId="a9e2aa1d-a912-4309-b392-ca9e2efcbb20" providerId="ADAL" clId="{B426B1F9-AFC6-4903-9375-95641BB8AC8D}" dt="2025-04-20T05:18:17.669" v="0" actId="14100"/>
        <pc:sldMkLst>
          <pc:docMk/>
          <pc:sldMk cId="2275938805" sldId="271"/>
        </pc:sldMkLst>
        <pc:picChg chg="mod">
          <ac:chgData name="Diomedes Berroa" userId="a9e2aa1d-a912-4309-b392-ca9e2efcbb20" providerId="ADAL" clId="{B426B1F9-AFC6-4903-9375-95641BB8AC8D}" dt="2025-04-20T05:18:17.669" v="0" actId="14100"/>
          <ac:picMkLst>
            <pc:docMk/>
            <pc:sldMk cId="2275938805" sldId="271"/>
            <ac:picMk id="5" creationId="{7ABA0535-1696-2F87-0B22-A3C5534D97C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DAE6F6-94E8-1DAD-01C7-28A4425810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A7818-F960-ED62-A21A-E33237182B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ED69B-8B13-4E89-AD8D-6FA6DCAAD2B9}" type="datetimeFigureOut">
              <a:rPr lang="en-PH" smtClean="0"/>
              <a:t>4/20/2025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EEAFCC-0415-5A2C-A0F4-F2B325CB4F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76416-F18B-238A-12E6-9DFBBEB8BE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D8C978-DEDB-45F7-91AB-06DEB904424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67262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094B4-830F-14D8-A887-0F00DD616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46" y="987698"/>
            <a:ext cx="9255054" cy="3519561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rgbClr val="0038A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9DEC90-D15F-9805-9B1D-EB4732C3A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596" y="4507259"/>
            <a:ext cx="4533041" cy="811833"/>
          </a:xfrm>
        </p:spPr>
        <p:txBody>
          <a:bodyPr>
            <a:normAutofit/>
          </a:bodyPr>
          <a:lstStyle>
            <a:lvl1pPr marL="0" indent="0" algn="l">
              <a:buNone/>
              <a:defRPr sz="18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P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BCD41-F244-507D-70F2-3A7F157C2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46" y="5319092"/>
            <a:ext cx="2743200" cy="3651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38A8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10E2C6CA-DDE0-4A33-89ED-ED864C24CFF7}" type="datetimeFigureOut">
              <a:rPr lang="en-PH" smtClean="0"/>
              <a:pPr/>
              <a:t>4/20/2025</a:t>
            </a:fld>
            <a:endParaRPr lang="en-PH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593C5B4-0206-77E5-178E-7DA260346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5077" y="-6875"/>
            <a:ext cx="1146924" cy="688154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7A54BAC-24F2-A71A-035A-B257862A9D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9596" y="5684218"/>
            <a:ext cx="1775434" cy="101453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20E2BB5-6BE1-B4AF-9042-8A7E36E98EC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72661" y="5870302"/>
            <a:ext cx="3383717" cy="5304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A03CD45-0D74-6B9E-5919-D057AEFB51B1}"/>
              </a:ext>
            </a:extLst>
          </p:cNvPr>
          <p:cNvGrpSpPr/>
          <p:nvPr userDrawn="1"/>
        </p:nvGrpSpPr>
        <p:grpSpPr>
          <a:xfrm>
            <a:off x="7454010" y="5844010"/>
            <a:ext cx="3163401" cy="633306"/>
            <a:chOff x="7357858" y="5844010"/>
            <a:chExt cx="3163401" cy="6333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908902-4D1F-0A50-CFF5-A6DAABADC0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858" y="5844010"/>
              <a:ext cx="1859224" cy="633306"/>
            </a:xfrm>
            <a:prstGeom prst="rect">
              <a:avLst/>
            </a:prstGeom>
          </p:spPr>
        </p:pic>
        <p:pic>
          <p:nvPicPr>
            <p:cNvPr id="7" name="Picture 6" descr="A blue text on a black background&#10;&#10;AI-generated content may be incorrect.">
              <a:extLst>
                <a:ext uri="{FF2B5EF4-FFF2-40B4-BE49-F238E27FC236}">
                  <a16:creationId xmlns:a16="http://schemas.microsoft.com/office/drawing/2014/main" id="{8501C71A-C5C3-11A4-9E1B-F00B8B46E5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600" y="5881569"/>
              <a:ext cx="1202659" cy="507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751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BF476-F250-6BD7-08C0-995FD7C9B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4900" y="1825626"/>
            <a:ext cx="5168900" cy="3965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3F4596-524C-256B-400C-1D2BAF63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38A8"/>
                </a:solidFill>
              </a:defRPr>
            </a:lvl1pPr>
          </a:lstStyle>
          <a:p>
            <a:fld id="{164CAFDA-8CBD-4177-AD02-A579CA9358D8}" type="slidenum">
              <a:rPr lang="en-PH" smtClean="0"/>
              <a:pPr/>
              <a:t>‹#›</a:t>
            </a:fld>
            <a:endParaRPr lang="en-PH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F4CF999-54E8-602D-8328-07F8339DD7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25626"/>
            <a:ext cx="5168900" cy="3965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A4F0C6-2E4B-F0EA-BAA7-E6BBC0E8F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321941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04D17-B916-7A87-7E95-A72A4E219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38A8"/>
                </a:solidFill>
              </a:defRPr>
            </a:lvl1pPr>
          </a:lstStyle>
          <a:p>
            <a:fld id="{164CAFDA-8CBD-4177-AD02-A579CA9358D8}" type="slidenum">
              <a:rPr lang="en-PH" smtClean="0"/>
              <a:pPr/>
              <a:t>‹#›</a:t>
            </a:fld>
            <a:endParaRPr lang="en-PH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6ED46F-720A-7D24-9974-4A9167E55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489531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6BEACF3-DD52-A15F-08FB-040BDACA0C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12682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81643-E0BA-54BD-58A4-4AE7397C8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A6B76-928C-3948-5282-E6C6B9E05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0" y="1825625"/>
            <a:ext cx="9702800" cy="419417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FE4A8-7AAF-04B7-8ADE-B2FC9C944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38A8"/>
                </a:solidFill>
              </a:defRPr>
            </a:lvl1pPr>
          </a:lstStyle>
          <a:p>
            <a:fld id="{164CAFDA-8CBD-4177-AD02-A579CA9358D8}" type="slidenum">
              <a:rPr lang="en-PH" smtClean="0"/>
              <a:pPr/>
              <a:t>‹#›</a:t>
            </a:fld>
            <a:endParaRPr lang="en-PH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DFDD9DF-3296-B6B6-D737-59C2B6DD4E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535209"/>
            <a:ext cx="3327400" cy="332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1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81643-E0BA-54BD-58A4-4AE7397C8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FE4A8-7AAF-04B7-8ADE-B2FC9C944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38A8"/>
                </a:solidFill>
              </a:defRPr>
            </a:lvl1pPr>
          </a:lstStyle>
          <a:p>
            <a:fld id="{164CAFDA-8CBD-4177-AD02-A579CA9358D8}" type="slidenum">
              <a:rPr lang="en-PH" smtClean="0"/>
              <a:pPr/>
              <a:t>‹#›</a:t>
            </a:fld>
            <a:endParaRPr lang="en-PH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68F7436-01A6-8C9B-B6D0-AE9CAAD46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2701" y="6019800"/>
            <a:ext cx="838199" cy="83819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8A13DD0-331E-9D6D-9836-20E704BFFC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3700" y="6019799"/>
            <a:ext cx="838199" cy="83819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BB93A6-F00B-8D6A-F6BC-1DA8A42428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40101" y="6019799"/>
            <a:ext cx="844647" cy="8382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69FD0EB-2696-303F-AB90-883A534295E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24803" y="6019798"/>
            <a:ext cx="838202" cy="83820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06300AD-E859-D17F-944A-34BC045585B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45454" y="6019798"/>
            <a:ext cx="838201" cy="8382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E80288F-9C35-ED13-C22B-85012A128DA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66604" y="6019799"/>
            <a:ext cx="844645" cy="83819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455A4C5-FCAE-DDE2-01EB-855E28098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0" y="1825625"/>
            <a:ext cx="9702800" cy="419417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9603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FE4A8-7AAF-04B7-8ADE-B2FC9C944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38A8"/>
                </a:solidFill>
              </a:defRPr>
            </a:lvl1pPr>
          </a:lstStyle>
          <a:p>
            <a:fld id="{164CAFDA-8CBD-4177-AD02-A579CA9358D8}" type="slidenum">
              <a:rPr lang="en-PH" smtClean="0"/>
              <a:pPr/>
              <a:t>‹#›</a:t>
            </a:fld>
            <a:endParaRPr lang="en-PH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0E933DA-DACD-D62D-A916-F6893C62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0" y="1825625"/>
            <a:ext cx="9702800" cy="419417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69ED5F9-A64C-AF6A-2B9B-DF5B5572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4182048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Pr>
        <a:solidFill>
          <a:srgbClr val="003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C51D7-8EBE-C590-C428-D8470F5B8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33400"/>
            <a:ext cx="10674350" cy="4013200"/>
          </a:xfrm>
        </p:spPr>
        <p:txBody>
          <a:bodyPr anchor="ctr"/>
          <a:lstStyle>
            <a:lvl1pPr>
              <a:defRPr sz="6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lang="en-PH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BF30A5-69DA-6AFD-C4D2-44E005E635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1400" y="4546600"/>
            <a:ext cx="4114800" cy="2311400"/>
          </a:xfrm>
        </p:spPr>
        <p:txBody>
          <a:bodyPr/>
          <a:lstStyle/>
          <a:p>
            <a:endParaRPr lang="en-PH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1EBBE4C-AB98-0DAA-C280-FCC0EDB128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850" y="4546600"/>
            <a:ext cx="4114800" cy="146049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8901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Red">
    <p:bg>
      <p:bgPr>
        <a:solidFill>
          <a:srgbClr val="CE11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BF30A5-69DA-6AFD-C4D2-44E005E635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850" y="4546600"/>
            <a:ext cx="4114800" cy="2311400"/>
          </a:xfrm>
        </p:spPr>
        <p:txBody>
          <a:bodyPr/>
          <a:lstStyle/>
          <a:p>
            <a:endParaRPr lang="en-PH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1EBBE4C-AB98-0DAA-C280-FCC0EDB128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91400" y="4546600"/>
            <a:ext cx="4114800" cy="146049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D57D04-5C3C-B6B0-7A17-743829390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33400"/>
            <a:ext cx="10674350" cy="4013200"/>
          </a:xfrm>
        </p:spPr>
        <p:txBody>
          <a:bodyPr anchor="ctr"/>
          <a:lstStyle>
            <a:lvl1pPr>
              <a:defRPr sz="6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76660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Blue">
    <p:bg>
      <p:bgPr>
        <a:solidFill>
          <a:srgbClr val="FCD1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BF30A5-69DA-6AFD-C4D2-44E005E635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1400" y="4546600"/>
            <a:ext cx="4114800" cy="2311400"/>
          </a:xfrm>
        </p:spPr>
        <p:txBody>
          <a:bodyPr/>
          <a:lstStyle/>
          <a:p>
            <a:endParaRPr lang="en-PH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1EBBE4C-AB98-0DAA-C280-FCC0EDB128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850" y="4546600"/>
            <a:ext cx="4114800" cy="146049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BA5288-0D71-58CD-A5D7-3F4D3CF3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33400"/>
            <a:ext cx="10674350" cy="4013200"/>
          </a:xfrm>
        </p:spPr>
        <p:txBody>
          <a:bodyPr anchor="ctr"/>
          <a:lstStyle>
            <a:lvl1pPr>
              <a:defRPr sz="6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2400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BF476-F250-6BD7-08C0-995FD7C9B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8200" y="1825625"/>
            <a:ext cx="3778250" cy="420608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01BE5EA-322E-E91B-EB77-FF1D6ADE19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4619" y="3535208"/>
            <a:ext cx="3327381" cy="3322792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33DCE4D-2C80-B163-F92F-D46B4CB3AE8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25624"/>
            <a:ext cx="4610100" cy="418147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levelv</a:t>
            </a:r>
            <a:endParaRPr lang="en-PH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3F4596-524C-256B-400C-1D2BAF63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38A8"/>
                </a:solidFill>
              </a:defRPr>
            </a:lvl1pPr>
          </a:lstStyle>
          <a:p>
            <a:fld id="{164CAFDA-8CBD-4177-AD02-A579CA9358D8}" type="slidenum">
              <a:rPr lang="en-PH" smtClean="0"/>
              <a:pPr/>
              <a:t>‹#›</a:t>
            </a:fld>
            <a:endParaRPr lang="en-PH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7C65E25-C5D4-E402-1406-0A16B20F2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506003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BF476-F250-6BD7-08C0-995FD7C9B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4900" y="1825626"/>
            <a:ext cx="5168900" cy="396557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3F4596-524C-256B-400C-1D2BAF63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38A8"/>
                </a:solidFill>
              </a:defRPr>
            </a:lvl1pPr>
          </a:lstStyle>
          <a:p>
            <a:fld id="{164CAFDA-8CBD-4177-AD02-A579CA9358D8}" type="slidenum">
              <a:rPr lang="en-PH" smtClean="0"/>
              <a:pPr/>
              <a:t>‹#›</a:t>
            </a:fld>
            <a:endParaRPr lang="en-PH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F4CF999-54E8-602D-8328-07F8339DD7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25626"/>
            <a:ext cx="5168900" cy="396557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B53DD114-CB88-12DF-B9E4-AEDCBE9F94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2701" y="6019800"/>
            <a:ext cx="838199" cy="83819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50E44949-1F8A-F601-4EE2-003274276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3700" y="6019799"/>
            <a:ext cx="838199" cy="83819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E9DC5B17-A1F6-A1F8-35F8-2B153CF45B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40101" y="6019799"/>
            <a:ext cx="844647" cy="8382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6F91454-3D24-61A8-C216-53E75712733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24803" y="6019798"/>
            <a:ext cx="838202" cy="83820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A3472E6-50DB-7F6D-A623-3C3AC6D0579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45454" y="6019798"/>
            <a:ext cx="838201" cy="83820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86C3A15-8B65-DC65-96F8-82B40922652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66604" y="6019799"/>
            <a:ext cx="844645" cy="838198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8A869C19-5CDD-E4E0-DE11-3C30BDC11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4821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125EBB-F69A-EC93-E9DD-5A089AEAB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6B4C5-AB00-2D21-8152-A53BC784D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69437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3" r:id="rId4"/>
    <p:sldLayoutId id="2147483651" r:id="rId5"/>
    <p:sldLayoutId id="2147483664" r:id="rId6"/>
    <p:sldLayoutId id="2147483665" r:id="rId7"/>
    <p:sldLayoutId id="2147483652" r:id="rId8"/>
    <p:sldLayoutId id="2147483660" r:id="rId9"/>
    <p:sldLayoutId id="2147483662" r:id="rId10"/>
    <p:sldLayoutId id="2147483654" r:id="rId11"/>
    <p:sldLayoutId id="21474836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8A8"/>
          </a:solidFill>
          <a:latin typeface="Space Grotesk Bold" panose="00000800000000000000" pitchFamily="50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E5ABC-8CF2-8216-94CE-96F48BEE1F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Source Sans Pro" panose="020B0503030403020204" pitchFamily="34" charset="0"/>
              </a:rPr>
              <a:t>AI Sandbox: Experimenting with the Future of Public Procurement</a:t>
            </a:r>
            <a:endParaRPr lang="en-PH" b="1" dirty="0">
              <a:latin typeface="Source Sans Pro" panose="020B0503030403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6B8730-1BB3-F516-8D65-474E379C6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893" y="4797188"/>
            <a:ext cx="10542895" cy="818866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38A8"/>
                </a:solidFill>
              </a:rPr>
              <a:t>When machines handle the process, humans can focus on the purpose</a:t>
            </a:r>
            <a:r>
              <a:rPr lang="en-US" sz="2800" dirty="0">
                <a:solidFill>
                  <a:srgbClr val="0038A8"/>
                </a:solidFill>
              </a:rPr>
              <a:t>.</a:t>
            </a:r>
            <a:endParaRPr lang="en-PH" sz="2800" dirty="0">
              <a:solidFill>
                <a:srgbClr val="0038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935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9C796-A2BE-2721-337F-BA05F0F3F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Pioneering Next-Gen Procurement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36C898-E273-BB90-4F48-67A6DE900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684" y="1405051"/>
            <a:ext cx="7554632" cy="437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70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E436D-F40E-D8AB-4466-CB4655615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9B7C7-B86E-977C-B474-1E2ED3456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BA0535-1696-2F87-0B22-A3C5534D9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96" y="88709"/>
            <a:ext cx="11550445" cy="5931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D5155B-019E-91ED-75B9-771A51212D38}"/>
              </a:ext>
            </a:extLst>
          </p:cNvPr>
          <p:cNvSpPr txBox="1"/>
          <p:nvPr/>
        </p:nvSpPr>
        <p:spPr>
          <a:xfrm>
            <a:off x="391652" y="1044357"/>
            <a:ext cx="6110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Segoe UI" panose="020B0502040204020203" pitchFamily="34" charset="0"/>
              </a:rPr>
              <a:t>Ex-OpenAI Daniel </a:t>
            </a:r>
            <a:r>
              <a:rPr lang="en-US" b="0" i="0" dirty="0" err="1">
                <a:effectLst/>
                <a:latin typeface="Segoe UI" panose="020B0502040204020203" pitchFamily="34" charset="0"/>
              </a:rPr>
              <a:t>Kokotajlo’s</a:t>
            </a:r>
            <a:r>
              <a:rPr lang="en-US" b="0" i="0" dirty="0">
                <a:effectLst/>
                <a:latin typeface="Segoe UI" panose="020B0502040204020203" pitchFamily="34" charset="0"/>
              </a:rPr>
              <a:t> </a:t>
            </a:r>
            <a:r>
              <a:rPr lang="en-US" b="1" i="0" dirty="0">
                <a:effectLst/>
                <a:latin typeface="Segoe UI" panose="020B0502040204020203" pitchFamily="34" charset="0"/>
              </a:rPr>
              <a:t>‘AI 2027</a:t>
            </a:r>
            <a:r>
              <a:rPr lang="en-US" b="0" i="0" dirty="0">
                <a:effectLst/>
                <a:latin typeface="Segoe UI" panose="020B0502040204020203" pitchFamily="34" charset="0"/>
              </a:rPr>
              <a:t> predicts </a:t>
            </a:r>
            <a:r>
              <a:rPr lang="en-US" b="1" i="0" dirty="0">
                <a:effectLst/>
                <a:latin typeface="Segoe UI" panose="020B0502040204020203" pitchFamily="34" charset="0"/>
              </a:rPr>
              <a:t>AGI by 2029</a:t>
            </a:r>
            <a:r>
              <a:rPr lang="en-US" b="0" i="0" dirty="0">
                <a:effectLst/>
                <a:latin typeface="Segoe UI" panose="020B0502040204020203" pitchFamily="34" charset="0"/>
              </a:rPr>
              <a:t>, where AI is driving progress at warp speed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8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2A2FEC-4FA1-B544-A475-25AFAC9DF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6" y="0"/>
            <a:ext cx="12022228" cy="5548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E9FF3A-62FD-CA49-C4D9-7C91BFC05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54" y="5418901"/>
            <a:ext cx="1082422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10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513C0-90A0-BA44-DA47-BEF2A96FA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058832" cy="1325563"/>
          </a:xfrm>
        </p:spPr>
        <p:txBody>
          <a:bodyPr/>
          <a:lstStyle/>
          <a:p>
            <a:r>
              <a:rPr lang="en-US" dirty="0"/>
              <a:t>AI: The Must‑Have Tool in Turbulent Times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CA5A1C-E723-C619-D924-76C47A911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573" y="997820"/>
            <a:ext cx="7890854" cy="4862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DCE65A-2441-FDC7-C479-8423B2D27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155" y="4698609"/>
            <a:ext cx="831360" cy="70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64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83F14-C52C-D05B-659E-40092D4D3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AI has improved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0F5EC-082E-7445-C034-4F0784DF3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A0D2B22-1BA7-461E-3D39-1D2A5DB34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7"/>
          <a:stretch/>
        </p:blipFill>
        <p:spPr>
          <a:xfrm>
            <a:off x="643467" y="1482568"/>
            <a:ext cx="10905066" cy="436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56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06685-8B35-72FD-066D-9F7EE7BE8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A4874-486A-91C1-C3CC-56E8B846F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08"/>
            <a:ext cx="10515600" cy="1325563"/>
          </a:xfrm>
        </p:spPr>
        <p:txBody>
          <a:bodyPr/>
          <a:lstStyle/>
          <a:p>
            <a:r>
              <a:rPr lang="en-US" dirty="0"/>
              <a:t>AI reshaping Procurement - Today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80AE6-052E-0EB8-5646-432676C3E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74" y="997974"/>
            <a:ext cx="3855786" cy="486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75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D3311-6FFB-FCA2-D9B4-976F31F5C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reshaping Procurement - Tomorrow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7C4AAC-412E-5D49-7623-D1B6FE154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360" y="1601292"/>
            <a:ext cx="8971280" cy="41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55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181EB-F499-E57F-A0C5-F606BE2A6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Price Tag: </a:t>
            </a:r>
            <a:br>
              <a:rPr lang="en-US" dirty="0"/>
            </a:br>
            <a:r>
              <a:rPr lang="en-US" dirty="0"/>
              <a:t>Redefining Value for a Better Tomorrow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7027CE-3261-94DA-CC12-4AAB6A502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934" y="1690688"/>
            <a:ext cx="8082112" cy="403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1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3E769-B4F5-ECE6-3A77-F89C56643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Laying the Tracks for AI Transformation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705658-02A5-76E9-896D-0340C209C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918" y="1435366"/>
            <a:ext cx="8406371" cy="447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23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65FCA-87C8-41BC-C3C2-C5DE4F64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Agents at Work: </a:t>
            </a:r>
            <a:br>
              <a:rPr lang="en-US" dirty="0"/>
            </a:br>
            <a:r>
              <a:rPr lang="en-US" dirty="0"/>
              <a:t>The New Workforce in Procurement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F948EC-03EA-ED7E-75B1-1311E6E55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905" y="1562182"/>
            <a:ext cx="9140190" cy="44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7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8B55B-EE32-5677-7515-3D1335AA9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Built for Humans: </a:t>
            </a:r>
            <a:br>
              <a:rPr lang="en-US" dirty="0"/>
            </a:br>
            <a:r>
              <a:rPr lang="en-US" dirty="0"/>
              <a:t>AI That Works With You, Not Instead of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56CA5-39CB-03F6-5DED-E6CC9D53F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473" y="1690688"/>
            <a:ext cx="8215054" cy="40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88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113</Words>
  <Application>Microsoft Office PowerPoint</Application>
  <PresentationFormat>Widescreen</PresentationFormat>
  <Paragraphs>12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Segoe UI</vt:lpstr>
      <vt:lpstr>Source Sans Pro</vt:lpstr>
      <vt:lpstr>Space Grotesk Bold</vt:lpstr>
      <vt:lpstr>Office Theme</vt:lpstr>
      <vt:lpstr>AI Sandbox: Experimenting with the Future of Public Procurement</vt:lpstr>
      <vt:lpstr>AI: The Must‑Have Tool in Turbulent Times</vt:lpstr>
      <vt:lpstr>How AI has improved</vt:lpstr>
      <vt:lpstr>AI reshaping Procurement - Today</vt:lpstr>
      <vt:lpstr>AI reshaping Procurement - Tomorrow</vt:lpstr>
      <vt:lpstr>Beyond the Price Tag:  Redefining Value for a Better Tomorrow</vt:lpstr>
      <vt:lpstr>Laying the Tracks for AI Transformation</vt:lpstr>
      <vt:lpstr>AI Agents at Work:  The New Workforce in Procurement</vt:lpstr>
      <vt:lpstr>Built for Humans:  AI That Works With You, Not Instead of You</vt:lpstr>
      <vt:lpstr>Pioneering Next-Gen Procurement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Joaquin Miguel  G. Ruiz</dc:creator>
  <cp:lastModifiedBy>Diomedes Berroa</cp:lastModifiedBy>
  <cp:revision>16</cp:revision>
  <dcterms:created xsi:type="dcterms:W3CDTF">2025-04-09T11:01:53Z</dcterms:created>
  <dcterms:modified xsi:type="dcterms:W3CDTF">2025-04-20T05:18:27Z</dcterms:modified>
</cp:coreProperties>
</file>